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  <p:sldMasterId id="2147483708" r:id="rId3"/>
    <p:sldMasterId id="2147483711" r:id="rId4"/>
  </p:sldMasterIdLst>
  <p:notesMasterIdLst>
    <p:notesMasterId r:id="rId43"/>
  </p:notesMasterIdLst>
  <p:sldIdLst>
    <p:sldId id="421" r:id="rId5"/>
    <p:sldId id="263" r:id="rId6"/>
    <p:sldId id="370" r:id="rId7"/>
    <p:sldId id="371" r:id="rId8"/>
    <p:sldId id="372" r:id="rId9"/>
    <p:sldId id="400" r:id="rId10"/>
    <p:sldId id="394" r:id="rId11"/>
    <p:sldId id="410" r:id="rId12"/>
    <p:sldId id="373" r:id="rId13"/>
    <p:sldId id="395" r:id="rId14"/>
    <p:sldId id="409" r:id="rId15"/>
    <p:sldId id="376" r:id="rId16"/>
    <p:sldId id="379" r:id="rId17"/>
    <p:sldId id="382" r:id="rId18"/>
    <p:sldId id="381" r:id="rId19"/>
    <p:sldId id="383" r:id="rId20"/>
    <p:sldId id="287" r:id="rId21"/>
    <p:sldId id="384" r:id="rId22"/>
    <p:sldId id="396" r:id="rId23"/>
    <p:sldId id="298" r:id="rId24"/>
    <p:sldId id="302" r:id="rId25"/>
    <p:sldId id="398" r:id="rId26"/>
    <p:sldId id="303" r:id="rId27"/>
    <p:sldId id="397" r:id="rId28"/>
    <p:sldId id="297" r:id="rId29"/>
    <p:sldId id="313" r:id="rId30"/>
    <p:sldId id="399" r:id="rId31"/>
    <p:sldId id="293" r:id="rId32"/>
    <p:sldId id="401" r:id="rId33"/>
    <p:sldId id="402" r:id="rId34"/>
    <p:sldId id="306" r:id="rId35"/>
    <p:sldId id="307" r:id="rId36"/>
    <p:sldId id="305" r:id="rId37"/>
    <p:sldId id="308" r:id="rId38"/>
    <p:sldId id="309" r:id="rId39"/>
    <p:sldId id="310" r:id="rId40"/>
    <p:sldId id="311" r:id="rId41"/>
    <p:sldId id="312" r:id="rId4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B41"/>
    <a:srgbClr val="AFD6F0"/>
    <a:srgbClr val="EFF7FC"/>
    <a:srgbClr val="F8F0D7"/>
    <a:srgbClr val="ECC2B6"/>
    <a:srgbClr val="BBE2C4"/>
    <a:srgbClr val="F1F9F3"/>
    <a:srgbClr val="FCF9EF"/>
    <a:srgbClr val="FB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728"/>
  </p:normalViewPr>
  <p:slideViewPr>
    <p:cSldViewPr snapToGrid="0" snapToObjects="1">
      <p:cViewPr varScale="1">
        <p:scale>
          <a:sx n="104" d="100"/>
          <a:sy n="104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5C09-A9E6-4356-A04C-DC1542272452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568E-FC27-40DD-9985-FE98968EC2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3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Mondeling: gaat over dagen, niet over nachten. Bijvoorbeeld 60 dagen zijn 20 weekends per jaar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E1961-671F-487E-900B-56B5A6F312E4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3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BE" dirty="0"/>
              <a:t>Bewijs goed zedelijk gedrag kan opgevraagd worden maar is niet nodig in het kader van de erkenning</a:t>
            </a:r>
          </a:p>
          <a:p>
            <a:pPr marL="171450" indent="-171450">
              <a:buFontTx/>
              <a:buChar char="-"/>
            </a:pPr>
            <a:r>
              <a:rPr lang="nl-BE" dirty="0"/>
              <a:t>Ook de toegankelijkheidsdoorlichting is niet meer verplicht als raden we uiteraard aan om het toegankelijkheidslabel te behouden</a:t>
            </a:r>
          </a:p>
          <a:p>
            <a:pPr marL="171450" indent="-171450">
              <a:buFontTx/>
              <a:buChar char="-"/>
            </a:pPr>
            <a:r>
              <a:rPr lang="nl-BE" dirty="0"/>
              <a:t>Net als de samenwerking met Toerisme Vlaanderen in het kader van Iedereen verdient Vakantie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E1961-671F-487E-900B-56B5A6F312E4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0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5978F-2788-45DC-B340-2AA3817D308D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9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5978F-2788-45DC-B340-2AA3817D308D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- Dus niet langer dekens nodig voor een erkenning als comfort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E1961-671F-487E-900B-56B5A6F312E4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Bij comfort komt dit erop neer dat je 1 individuele douche per 30 slaapplaatsen moet hebben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E1961-671F-487E-900B-56B5A6F312E4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5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5978F-2788-45DC-B340-2AA3817D308D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6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Bij combinatie van bijlage 2 en 2/1 en 3 mag de brandweer ook de controle doen van de logies van bijlage 2 en 2/1. We zullen deze attesten niet weigeren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E1961-671F-487E-900B-56B5A6F312E4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0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E1961-671F-487E-900B-56B5A6F312E4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1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CFA-24F0-3A26-ECF8-FFE3C925F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6B92-E6E6-7DF5-B68A-A1AFDE09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D010-5194-5C47-4C35-C1022B4E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587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586A65-8B03-C777-CA9E-C33369E6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4735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221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2619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080F-E530-08F7-6362-D9A96D3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54EA1B-63E9-8F78-1E58-54E6307AF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297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CFA-24F0-3A26-ECF8-FFE3C925F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6B92-E6E6-7DF5-B68A-A1AFDE09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D010-5194-5C47-4C35-C1022B4E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090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886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1D13A7-C865-A90D-E2E5-8D64E365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E6E339-A19A-B710-CC76-73B6EF95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34AE5A-F6B0-CBD9-190B-BA13AF6C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079824-4E7A-42D6-B8F8-B0E44849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684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0FBAFE6-CCC2-98B1-D98D-CE062CC5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BC4D16-D2B8-17FA-F40A-B7444D95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24FDC8-378A-2842-5362-4836351F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0C98CC-A918-E0F8-F54C-95972D26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9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2AD-49B9-F310-2060-547134F4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2DCE-00D9-E2A1-5B26-763CA7FF9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736A5-A7A6-F238-FA69-4BF2A413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1944F-7DFC-AD79-91F6-8A7BD96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924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205CD-649A-6CEC-64E5-F9932EE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8F04-A6FC-53A2-9B67-5FF07B97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715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673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835-C538-0C9D-4432-05830116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38E9-22BD-8950-D6C0-DF32434C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5F6E-464D-A800-ED5C-379583CF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BEF66C8-7A81-8F37-7AD2-4A7837853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628D-9F9D-D106-F6B6-969437D2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8674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95E502-03FF-28C9-CD45-7287D36C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DA6432D-2659-5114-0394-446F5C579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D51638-A684-7E1D-55DD-374F25C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8F668-3A3C-F8CB-0B12-2D2DC7679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D0E1A1-88B0-2062-469F-54250C96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1870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A352A4-83A7-1AE0-7223-DBCD4FE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67A1315-177C-7AB0-0126-B9989E9D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853282-5D59-078E-3263-40153371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8E8D8F-A9E4-100A-6279-680E86B6C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BFA0ABD-DDCD-568E-EEA4-530F4F33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0383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586A65-8B03-C777-CA9E-C33369E6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3955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859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223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080F-E530-08F7-6362-D9A96D3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54EA1B-63E9-8F78-1E58-54E6307AF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8303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8236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3636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1">
                <a:solidFill>
                  <a:srgbClr val="373636"/>
                </a:solidFill>
              </a:defRPr>
            </a:lvl1pPr>
            <a:lvl2pPr>
              <a:defRPr>
                <a:solidFill>
                  <a:srgbClr val="373636"/>
                </a:solidFill>
              </a:defRPr>
            </a:lvl2pPr>
            <a:lvl3pPr>
              <a:defRPr>
                <a:solidFill>
                  <a:srgbClr val="373636"/>
                </a:solidFill>
              </a:defRPr>
            </a:lvl3pPr>
          </a:lstStyle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56385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F3BD0-85F5-43FC-8BCB-46DEB539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870D43-AAA3-46FD-A858-028F5E92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6DAE5D-BE68-43C4-A93E-D48B7781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203E36-3704-41EA-BD9E-58CD2E50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69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1D13A7-C865-A90D-E2E5-8D64E365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E6E339-A19A-B710-CC76-73B6EF95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34AE5A-F6B0-CBD9-190B-BA13AF6C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079824-4E7A-42D6-B8F8-B0E44849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1403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5B7E-48A1-4C85-B6DF-F29459233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05282F-6A03-4282-ADBA-FF8535CCA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6A0293-7F1D-4367-B991-52D6C8A4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E052C-DABC-4664-9519-8DED4381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F27A5-AC02-40DE-B570-B8EEB68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85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0B31B-4395-4548-A2DC-0038FE03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66E27-4FF8-49ED-9DC3-8268FE4D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5"/>
            <a:ext cx="10515600" cy="3888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D812E-7B7B-4516-B247-6B05B61B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5080C5-21C0-40A5-82F6-726AF5E4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184445-03E6-4257-92AA-B7F9FC77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57128-C019-4753-8D16-5DA50B5D6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9" y="5950573"/>
            <a:ext cx="4891395" cy="8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2B423-6A42-4CF2-88D8-A410A10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1D2A99-B87A-469A-B6FC-0E0B6ED7E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5A2840-BDA9-41CA-9282-1EA3C8FE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C2DB4F-CEDE-471F-9A5F-9B2A8C1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D4AE-94B9-49D5-AC11-9207B3A5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975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926A0-47D9-4AF7-87ED-DE4C1C75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0F1D5B-4AA1-453B-961E-3CB154FD3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7EFCA1-6B0E-4047-8D2E-B47AB61F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A12F7-4F1B-4D29-81A6-CB8B2538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F2DDCF-E1B6-4793-969D-352D937E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E01505-50D3-4B2C-AC6A-87840801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771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9FF98-3BF6-46C5-8E4C-8F160DF4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44E72-B1FC-40A2-89D1-70D885E1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0F3BD1-9494-45B8-8AD9-4F84D00D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2F470D-87C7-4868-8AA8-53B95AF1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934C75-881E-4322-B8E3-B1517371D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344CF4-C7D0-4CB8-8E4E-35BD35C8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E0D12F-7CA0-4073-BEA5-B9BF43C8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B1E926E-D3BC-4FD9-A430-312C6795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60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62EA0A-21FA-453A-92CF-4BFF4D21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C2135D-ABCD-4A5F-9CBF-A42B7B9D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129AB8-C6D0-4DD6-88A2-88EDE3DD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82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7C82F-6D91-4506-B439-4F6FA453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B86D2-B68F-4E10-878F-07758E44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AC62B5-5D33-4D64-9CEB-95087FF2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1BAB83-D3B1-42A5-B190-D2C57799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078D80-E987-4364-AE47-947EC6B9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4019A0-EAD2-4286-84E5-244AA63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130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956FD-46AA-4B1D-BEE8-75CB84FD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B3088F-EAC3-487E-9BC6-F0C3F64C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99E35-BAC4-4EF0-A4B0-FBBD4B4CD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577AC6-C56B-4BB6-9492-31F90B8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B91CE3-E60F-48B4-BC00-D3BA559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E1B633-9046-424D-BB5C-A21EB4EE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666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264C0-9023-467D-AE8D-F6B16151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663137-C095-4B2B-A282-A3A39A043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33224-F5DF-4A65-876E-12009B60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9DD7D6-8D46-4A83-A80B-C53B8840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21912E-4DAE-4ACE-B4A5-E1F527DA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45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0FBAFE6-CCC2-98B1-D98D-CE062CC5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BC4D16-D2B8-17FA-F40A-B7444D95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24FDC8-378A-2842-5362-4836351F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0C98CC-A918-E0F8-F54C-95972D26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090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2AD-49B9-F310-2060-547134F4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2DCE-00D9-E2A1-5B26-763CA7FF9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736A5-A7A6-F238-FA69-4BF2A413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1944F-7DFC-AD79-91F6-8A7BD96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197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205CD-649A-6CEC-64E5-F9932EE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8F04-A6FC-53A2-9B67-5FF07B97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4376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835-C538-0C9D-4432-05830116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38E9-22BD-8950-D6C0-DF32434C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5F6E-464D-A800-ED5C-379583CF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BEF66C8-7A81-8F37-7AD2-4A7837853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628D-9F9D-D106-F6B6-969437D2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7039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95E502-03FF-28C9-CD45-7287D36C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DA6432D-2659-5114-0394-446F5C579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D51638-A684-7E1D-55DD-374F25C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8F668-3A3C-F8CB-0B12-2D2DC7679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D0E1A1-88B0-2062-469F-54250C96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9902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A352A4-83A7-1AE0-7223-DBCD4FE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67A1315-177C-7AB0-0126-B9989E9D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853282-5D59-078E-3263-40153371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8E8D8F-A9E4-100A-6279-680E86B6C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BFA0ABD-DDCD-568E-EEA4-530F4F33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3662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58CB7A2-F2A7-9F97-9DD1-5F2A78B43B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243140">
            <a:off x="-3228400" y="-2444639"/>
            <a:ext cx="5321300" cy="266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D21F4-59BE-F8CE-C6C6-8D14F0E8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01D-12F5-3A88-39DD-4DEC70AC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66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FFBF-F55A-2897-641F-AD529564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7C5D1B-2C44-44E0-943B-5CBDA05528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7894" y="5783262"/>
            <a:ext cx="1409700" cy="7556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E7C8E8-E73F-3E6B-ECF4-C6A5986BAEB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69003" y="5495366"/>
            <a:ext cx="4457700" cy="472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1C867F-AF30-E8DF-ABB2-D771659BF62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8900492">
            <a:off x="9462354" y="5522015"/>
            <a:ext cx="2374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4" r:id="rId4"/>
    <p:sldLayoutId id="2147483652" r:id="rId5"/>
    <p:sldLayoutId id="2147483654" r:id="rId6"/>
    <p:sldLayoutId id="2147483657" r:id="rId7"/>
    <p:sldLayoutId id="2147483667" r:id="rId8"/>
    <p:sldLayoutId id="2147483668" r:id="rId9"/>
    <p:sldLayoutId id="2147483669" r:id="rId10"/>
    <p:sldLayoutId id="2147483680" r:id="rId11"/>
    <p:sldLayoutId id="2147483692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D21F4-59BE-F8CE-C6C6-8D14F0E8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01D-12F5-3A88-39DD-4DEC70AC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66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FFBF-F55A-2897-641F-AD529564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7C5D1B-2C44-44E0-943B-5CBDA05528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7894" y="5783262"/>
            <a:ext cx="140970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Eerste titel</a:t>
            </a:r>
          </a:p>
          <a:p>
            <a:pPr lvl="1"/>
            <a:r>
              <a:rPr lang="nl-NL" altLang="nl-BE"/>
              <a:t>Tweede titel</a:t>
            </a:r>
          </a:p>
          <a:p>
            <a:pPr lvl="2"/>
            <a:r>
              <a:rPr lang="nl-NL" altLang="nl-BE"/>
              <a:t>Derde titel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pic>
        <p:nvPicPr>
          <p:cNvPr id="1029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489701"/>
            <a:ext cx="211243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9pPr>
    </p:titleStyle>
    <p:bodyStyle>
      <a:lvl1pPr marL="180975" indent="-180975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tabLst>
          <a:tab pos="180975" algn="l"/>
        </a:tabLst>
        <a:defRPr sz="2000" b="1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8" indent="-16668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9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6E52C3-6EC0-429F-9F2E-641D606E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3A4FDE-F06F-4279-BA67-C432E6E09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923D0A-182C-496E-A5C6-6E15AE2F8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BABCC-14B7-4E31-9538-D3648F27E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AF534C-BE7B-4D1E-9A30-3F7AF42CD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77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gies@toerismevlaanderen.be" TargetMode="External"/><Relationship Id="rId2" Type="http://schemas.openxmlformats.org/officeDocument/2006/relationships/hyperlink" Target="http://www.toerismevlaanderen.be/logiesdecreet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9A65-24D7-0F1C-888F-7580EA5A7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logiesdecreet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6C5A8-27CA-C3CD-1475-CC6BEC481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Geert Martin</a:t>
            </a:r>
          </a:p>
          <a:p>
            <a:r>
              <a:rPr lang="nl-NL" dirty="0"/>
              <a:t>(Toerisme Vlaanderen)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851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verplichte basisvoorwaarden (voor alle logies)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b="1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logies is aangemeld </a:t>
            </a: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b="1" dirty="0">
                <a:solidFill>
                  <a:srgbClr val="FF0000"/>
                </a:solidFill>
              </a:rPr>
              <a:t>brandveiligheidsattest</a:t>
            </a:r>
            <a:r>
              <a:rPr lang="nl-NL" sz="1900" b="1" dirty="0">
                <a:solidFill>
                  <a:schemeClr val="tx1"/>
                </a:solidFill>
              </a:rPr>
              <a:t> </a:t>
            </a:r>
            <a:r>
              <a:rPr lang="nl-NL" sz="1900" dirty="0">
                <a:solidFill>
                  <a:schemeClr val="tx1"/>
                </a:solidFill>
              </a:rPr>
              <a:t>(specifieke brandveiligheidsvoorwaarden)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logies is proper en onderhouden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b="1" dirty="0">
                <a:solidFill>
                  <a:srgbClr val="FF0000"/>
                </a:solidFill>
              </a:rPr>
              <a:t>verzekeringen</a:t>
            </a:r>
            <a:r>
              <a:rPr lang="nl-BE" sz="1900" dirty="0">
                <a:solidFill>
                  <a:schemeClr val="tx1"/>
                </a:solidFill>
              </a:rPr>
              <a:t> voor brand en burgerlijke aansprakelijkheid </a:t>
            </a: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uitbater is niet veroordeeld voor bepaalde misdrijven</a:t>
            </a: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logies wordt niet per uur aangeboden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uitbater heeft </a:t>
            </a:r>
            <a:r>
              <a:rPr lang="nl-BE" sz="1900" b="1" dirty="0">
                <a:solidFill>
                  <a:srgbClr val="FF0000"/>
                </a:solidFill>
              </a:rPr>
              <a:t>eigendomsbewijs of huurovereenkomst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informatie over logies is waarheidsgetrouw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voldoet aan de stedenbouwkundige regels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uitbatingsvoorwaarden (inrichting, voorzieningen, …)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2811462" lvl="8" indent="0">
              <a:lnSpc>
                <a:spcPct val="80000"/>
              </a:lnSpc>
              <a:spcBef>
                <a:spcPts val="300"/>
              </a:spcBef>
              <a:buSzPct val="90000"/>
              <a:buNone/>
              <a:defRPr/>
            </a:pPr>
            <a:r>
              <a:rPr lang="nl-BE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           3 noodzakelijke documenten !</a:t>
            </a:r>
            <a:r>
              <a:rPr lang="nl-BE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D42FA8C-4039-4724-BC4E-9E661E1C2CBA}"/>
              </a:ext>
            </a:extLst>
          </p:cNvPr>
          <p:cNvSpPr/>
          <p:nvPr/>
        </p:nvSpPr>
        <p:spPr>
          <a:xfrm>
            <a:off x="1919536" y="2060848"/>
            <a:ext cx="3528392" cy="79208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C8A1BDC-4D6A-476C-9D87-34654169DD5F}"/>
              </a:ext>
            </a:extLst>
          </p:cNvPr>
          <p:cNvSpPr/>
          <p:nvPr/>
        </p:nvSpPr>
        <p:spPr>
          <a:xfrm>
            <a:off x="1919536" y="2881115"/>
            <a:ext cx="2376264" cy="79208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5344806-101C-41F1-BE4B-045067516D15}"/>
              </a:ext>
            </a:extLst>
          </p:cNvPr>
          <p:cNvSpPr/>
          <p:nvPr/>
        </p:nvSpPr>
        <p:spPr>
          <a:xfrm>
            <a:off x="3503712" y="4063375"/>
            <a:ext cx="4824536" cy="88052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06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verplichte basisvoorwaarden (voor alle logies)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b="1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logies is aangemeld </a:t>
            </a: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brandveiligheidsattest (specifieke brandveiligheidsvoorwaarden)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logies is proper en onderhouden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verzekeringen voor brand en burgerlijke aansprakelijkheid </a:t>
            </a: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uitbater is niet veroordeeld voor bepaalde misdrijven</a:t>
            </a: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logies wordt niet per uur aangeboden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uitbater heeft eigendomsbewijs of huurovereenkomst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informatie over logies is waarheidsgetrouw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voldoet aan de stedenbouwkundige regels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b="1" dirty="0">
                <a:solidFill>
                  <a:srgbClr val="0070C0"/>
                </a:solidFill>
              </a:rPr>
              <a:t>uitbatingsvoorwaarden</a:t>
            </a:r>
            <a:r>
              <a:rPr lang="nl-BE" sz="1900" dirty="0">
                <a:solidFill>
                  <a:schemeClr val="tx1"/>
                </a:solidFill>
              </a:rPr>
              <a:t> (inrichting, voorzieningen, …)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2811462" lvl="8" indent="0">
              <a:lnSpc>
                <a:spcPct val="80000"/>
              </a:lnSpc>
              <a:spcBef>
                <a:spcPts val="300"/>
              </a:spcBef>
              <a:buSzPct val="90000"/>
              <a:buNone/>
              <a:defRPr/>
            </a:pPr>
            <a:r>
              <a:rPr lang="nl-BE" sz="2100" dirty="0">
                <a:sym typeface="Symbol" panose="05050102010706020507" pitchFamily="18" charset="2"/>
              </a:rPr>
              <a:t>	</a:t>
            </a:r>
            <a:endParaRPr lang="nl-BE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D42FA8C-4039-4724-BC4E-9E661E1C2CBA}"/>
              </a:ext>
            </a:extLst>
          </p:cNvPr>
          <p:cNvSpPr/>
          <p:nvPr/>
        </p:nvSpPr>
        <p:spPr>
          <a:xfrm>
            <a:off x="1919536" y="2060848"/>
            <a:ext cx="3528392" cy="79208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C8A1BDC-4D6A-476C-9D87-34654169DD5F}"/>
              </a:ext>
            </a:extLst>
          </p:cNvPr>
          <p:cNvSpPr/>
          <p:nvPr/>
        </p:nvSpPr>
        <p:spPr>
          <a:xfrm>
            <a:off x="1919536" y="2881115"/>
            <a:ext cx="2376264" cy="79208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5344806-101C-41F1-BE4B-045067516D15}"/>
              </a:ext>
            </a:extLst>
          </p:cNvPr>
          <p:cNvSpPr/>
          <p:nvPr/>
        </p:nvSpPr>
        <p:spPr>
          <a:xfrm>
            <a:off x="3503712" y="4063375"/>
            <a:ext cx="4824536" cy="88052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0930961-7BE3-47E7-9420-B8DCC7B0E832}"/>
              </a:ext>
            </a:extLst>
          </p:cNvPr>
          <p:cNvSpPr/>
          <p:nvPr/>
        </p:nvSpPr>
        <p:spPr>
          <a:xfrm>
            <a:off x="1919536" y="5255622"/>
            <a:ext cx="3672408" cy="8805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63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uitbatingsvoorwaarden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91647E1-CB64-40EC-8243-85E9552D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onderscheid tussen 3 hoofdtypes</a:t>
            </a:r>
            <a:endParaRPr lang="nl-NL" sz="18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met eigen </a:t>
            </a:r>
            <a:r>
              <a:rPr lang="nl-NL" sz="1800" dirty="0">
                <a:solidFill>
                  <a:prstClr val="black"/>
                </a:solidFill>
              </a:rPr>
              <a:t>BASIS openings- en exploitatievoorwaarden </a:t>
            </a:r>
            <a:endParaRPr lang="nl-NL" sz="1800" b="0" dirty="0">
              <a:solidFill>
                <a:prstClr val="black"/>
              </a:solidFill>
            </a:endParaRPr>
          </a:p>
          <a:p>
            <a:pPr lvl="1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defRPr/>
            </a:pPr>
            <a:r>
              <a:rPr lang="nl-NL" sz="1800" dirty="0">
                <a:solidFill>
                  <a:prstClr val="black"/>
                </a:solidFill>
              </a:rPr>
              <a:t>minimale uitrusting, inrichting &amp; voorzieningen </a:t>
            </a:r>
          </a:p>
          <a:p>
            <a:pPr lvl="1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defRPr/>
            </a:pPr>
            <a:r>
              <a:rPr lang="nl-NL" sz="1800" dirty="0">
                <a:solidFill>
                  <a:prstClr val="black"/>
                </a:solidFill>
              </a:rPr>
              <a:t>info voor toeristen</a:t>
            </a:r>
          </a:p>
          <a:p>
            <a:pPr lvl="1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defRPr/>
            </a:pPr>
            <a:r>
              <a:rPr lang="nl-NL" sz="1800" dirty="0">
                <a:solidFill>
                  <a:prstClr val="black"/>
                </a:solidFill>
              </a:rPr>
              <a:t>…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9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BE" sz="19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1D94B0-3B62-4EFA-8EB0-ADDB65DB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000" y="2603181"/>
            <a:ext cx="1260000" cy="126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026CCAD-474E-4B52-BF67-A83EEF9A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55" y="2603181"/>
            <a:ext cx="1260000" cy="126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8085150-336F-45F4-88CD-79E705122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45" y="262107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1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erkenning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900" dirty="0">
                <a:solidFill>
                  <a:prstClr val="black"/>
                </a:solidFill>
              </a:rPr>
              <a:t> </a:t>
            </a:r>
            <a:r>
              <a:rPr lang="nl-BE" sz="1900" b="0" dirty="0">
                <a:solidFill>
                  <a:prstClr val="black"/>
                </a:solidFill>
              </a:rPr>
              <a:t>erkenning en comfortclassificatie TVA </a:t>
            </a:r>
            <a:r>
              <a:rPr lang="nl-BE" sz="1900" dirty="0">
                <a:solidFill>
                  <a:prstClr val="black"/>
                </a:solidFill>
              </a:rPr>
              <a:t>blijft geldig tot eind 2025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900" b="0" dirty="0">
              <a:solidFill>
                <a:prstClr val="black"/>
              </a:solidFill>
            </a:endParaRP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sz="1900" dirty="0">
                <a:solidFill>
                  <a:prstClr val="black"/>
                </a:solidFill>
              </a:rPr>
              <a:t>na 2025: erkenning en comfortclassificatie vervalt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9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900" b="0" dirty="0">
                <a:solidFill>
                  <a:schemeClr val="tx1"/>
                </a:solidFill>
              </a:rPr>
              <a:t>	→ Toerisme Vlaanderen neemt contact op voor omzetting erkenning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900" b="0" dirty="0">
                <a:solidFill>
                  <a:schemeClr val="tx1"/>
                </a:solidFill>
              </a:rPr>
              <a:t>	     en toekenning nieuwe comfortclassificatie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900" b="0" dirty="0">
                <a:solidFill>
                  <a:prstClr val="black"/>
                </a:solidFill>
              </a:rPr>
              <a:t>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9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900" b="0" dirty="0">
                <a:solidFill>
                  <a:prstClr val="black"/>
                </a:solidFill>
              </a:rPr>
              <a:t> erkenning logiesdecreet = </a:t>
            </a:r>
            <a:r>
              <a:rPr lang="nl-BE" altLang="nl-NL" sz="1900" dirty="0">
                <a:solidFill>
                  <a:prstClr val="black"/>
                </a:solidFill>
              </a:rPr>
              <a:t>vrijwillig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9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900" dirty="0">
                <a:solidFill>
                  <a:prstClr val="black"/>
                </a:solidFill>
              </a:rPr>
              <a:t> verschil tussen aanmelding en erkenning = procedure !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900" dirty="0">
              <a:solidFill>
                <a:prstClr val="black"/>
              </a:solidFill>
            </a:endParaRP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NL" sz="1900" dirty="0">
                <a:solidFill>
                  <a:prstClr val="black"/>
                </a:solidFill>
              </a:rPr>
              <a:t>erkenning = controle ter plaatse + attesten voorleggen</a:t>
            </a: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endParaRPr lang="nl-BE" sz="1900" dirty="0">
              <a:solidFill>
                <a:prstClr val="black"/>
              </a:solidFill>
            </a:endParaRP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sz="1900" dirty="0">
                <a:solidFill>
                  <a:prstClr val="black"/>
                </a:solidFill>
              </a:rPr>
              <a:t>uitbatingsvoorwaarden = erkenningsvoorwaarden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9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900" dirty="0">
                <a:solidFill>
                  <a:prstClr val="black"/>
                </a:solidFill>
              </a:rPr>
              <a:t> erkenningsteken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9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900" b="0" dirty="0">
                <a:solidFill>
                  <a:prstClr val="black"/>
                </a:solidFill>
              </a:rPr>
              <a:t> mogelijk met maar ook zonder comfortclassificatie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9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comfortclassificatie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nieuwe comfortindeling: </a:t>
            </a:r>
            <a:r>
              <a:rPr lang="nl-BE" altLang="nl-NL" sz="1800" dirty="0">
                <a:solidFill>
                  <a:prstClr val="black"/>
                </a:solidFill>
              </a:rPr>
              <a:t>basis</a:t>
            </a:r>
            <a:r>
              <a:rPr lang="nl-BE" altLang="nl-NL" sz="1800" b="0" dirty="0">
                <a:solidFill>
                  <a:prstClr val="black"/>
                </a:solidFill>
              </a:rPr>
              <a:t> – </a:t>
            </a:r>
            <a:r>
              <a:rPr lang="nl-BE" altLang="nl-NL" sz="1800" dirty="0">
                <a:solidFill>
                  <a:prstClr val="black"/>
                </a:solidFill>
              </a:rPr>
              <a:t>standaard</a:t>
            </a:r>
            <a:r>
              <a:rPr lang="nl-BE" altLang="nl-NL" sz="1800" b="0" dirty="0">
                <a:solidFill>
                  <a:prstClr val="black"/>
                </a:solidFill>
              </a:rPr>
              <a:t> – </a:t>
            </a:r>
            <a:r>
              <a:rPr lang="nl-BE" altLang="nl-NL" sz="1800" dirty="0">
                <a:solidFill>
                  <a:prstClr val="black"/>
                </a:solidFill>
              </a:rPr>
              <a:t>comfort  </a:t>
            </a:r>
            <a:r>
              <a:rPr lang="nl-BE" altLang="nl-NL" sz="1800" b="0" dirty="0">
                <a:solidFill>
                  <a:prstClr val="black"/>
                </a:solidFill>
              </a:rPr>
              <a:t>( </a:t>
            </a:r>
            <a:r>
              <a:rPr lang="nl-BE" altLang="nl-NL" sz="1800" b="0" dirty="0" err="1">
                <a:solidFill>
                  <a:prstClr val="black"/>
                </a:solidFill>
              </a:rPr>
              <a:t>ipv</a:t>
            </a:r>
            <a:r>
              <a:rPr lang="nl-BE" altLang="nl-NL" sz="1800" b="0" dirty="0">
                <a:solidFill>
                  <a:prstClr val="black"/>
                </a:solidFill>
              </a:rPr>
              <a:t>. A – B – C )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comfortclassificatie = </a:t>
            </a:r>
            <a:r>
              <a:rPr lang="nl-BE" altLang="nl-NL" sz="1800" dirty="0">
                <a:solidFill>
                  <a:prstClr val="black"/>
                </a:solidFill>
              </a:rPr>
              <a:t>vrijwillig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enkel </a:t>
            </a:r>
            <a:r>
              <a:rPr lang="nl-BE" altLang="nl-NL" sz="1800" dirty="0">
                <a:solidFill>
                  <a:prstClr val="black"/>
                </a:solidFill>
              </a:rPr>
              <a:t>bij erkenning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800" b="0" dirty="0">
                <a:solidFill>
                  <a:prstClr val="black"/>
                </a:solidFill>
              </a:rPr>
              <a:t> </a:t>
            </a:r>
            <a:r>
              <a:rPr lang="nl-BE" sz="1800" dirty="0">
                <a:solidFill>
                  <a:prstClr val="black"/>
                </a:solidFill>
              </a:rPr>
              <a:t>minimale uitbatingsvoorwaarden = comfortclassificatie basis</a:t>
            </a:r>
            <a:endParaRPr lang="nl-BE" sz="1800" i="1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800" b="0" dirty="0">
                <a:solidFill>
                  <a:prstClr val="black"/>
                </a:solidFill>
              </a:rPr>
              <a:t>	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800" b="0" dirty="0">
                <a:solidFill>
                  <a:prstClr val="black"/>
                </a:solidFill>
              </a:rPr>
              <a:t> wordt vermeld op erkenningsteken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erkenningsschilden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0B98B46-F5A8-4D51-B56F-B755FBAEA31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28835" y="1757934"/>
            <a:ext cx="1584000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8FCA0EF-1696-4BF1-A3CA-856F9DEDA17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80" y="1757934"/>
            <a:ext cx="1584000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FF72DB-DB7C-466A-B6B7-C3B687E71A2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91" y="1757934"/>
            <a:ext cx="1582685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D9E652B-8A6A-4167-B172-7E97D6730C1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10441" y="1757934"/>
            <a:ext cx="1582685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90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7D1E2-8B96-419E-B8E7-B63035B3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20" y="1124744"/>
            <a:ext cx="7355160" cy="5207752"/>
          </a:xfrm>
          <a:prstGeom prst="rect">
            <a:avLst/>
          </a:prstGeom>
        </p:spPr>
      </p:pic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in één oogopslag</a:t>
            </a:r>
          </a:p>
        </p:txBody>
      </p:sp>
    </p:spTree>
    <p:extLst>
      <p:ext uri="{BB962C8B-B14F-4D97-AF65-F5344CB8AC3E}">
        <p14:creationId xmlns:p14="http://schemas.microsoft.com/office/powerpoint/2010/main" val="106672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973830" y="260648"/>
            <a:ext cx="8229600" cy="1143000"/>
          </a:xfrm>
        </p:spPr>
        <p:txBody>
          <a:bodyPr/>
          <a:lstStyle/>
          <a:p>
            <a:r>
              <a:rPr lang="nl-BE" altLang="nl-BE" dirty="0"/>
              <a:t>controle en sancties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UITGANGSPUNT = ieder logies moet voldoen aan de voorwaarden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Toerisme Vlaanderen </a:t>
            </a:r>
            <a:r>
              <a:rPr lang="nl-BE" altLang="nl-NL" sz="1800" b="0" dirty="0">
                <a:solidFill>
                  <a:prstClr val="black"/>
                </a:solidFill>
              </a:rPr>
              <a:t>en </a:t>
            </a:r>
            <a:r>
              <a:rPr lang="nl-BE" altLang="nl-NL" sz="1800" dirty="0">
                <a:solidFill>
                  <a:prstClr val="black"/>
                </a:solidFill>
              </a:rPr>
              <a:t>politie </a:t>
            </a:r>
            <a:r>
              <a:rPr lang="nl-BE" altLang="nl-NL" sz="1800" b="0" dirty="0">
                <a:solidFill>
                  <a:prstClr val="black"/>
                </a:solidFill>
              </a:rPr>
              <a:t>kan ieder logies controleren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Toerisme Vlaanderen kan bij </a:t>
            </a:r>
            <a:r>
              <a:rPr lang="nl-BE" altLang="nl-NL" sz="1800" dirty="0">
                <a:solidFill>
                  <a:prstClr val="black"/>
                </a:solidFill>
              </a:rPr>
              <a:t>tussenpersonen</a:t>
            </a:r>
            <a:r>
              <a:rPr lang="nl-BE" altLang="nl-NL" sz="1800" b="0" dirty="0">
                <a:solidFill>
                  <a:prstClr val="black"/>
                </a:solidFill>
              </a:rPr>
              <a:t> logiesgegevens opvragen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flagrante overtreding ? ‘Die hards’ ? </a:t>
            </a:r>
            <a:r>
              <a:rPr lang="nl-BE" sz="1800" b="0" dirty="0">
                <a:solidFill>
                  <a:prstClr val="black"/>
                </a:solidFill>
              </a:rPr>
              <a:t>→ </a:t>
            </a:r>
            <a:r>
              <a:rPr lang="nl-BE" sz="1800" dirty="0">
                <a:solidFill>
                  <a:prstClr val="black"/>
                </a:solidFill>
              </a:rPr>
              <a:t>proces-verbaal</a:t>
            </a: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administratieve sancties</a:t>
            </a:r>
            <a:r>
              <a:rPr lang="nl-BE" altLang="nl-NL" sz="1800" b="0" dirty="0">
                <a:solidFill>
                  <a:prstClr val="black"/>
                </a:solidFill>
              </a:rPr>
              <a:t>: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Arial" panose="020B0604020202020204" pitchFamily="34" charset="0"/>
              <a:buChar char="•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lvl="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administratieve geldboete (250€ - 25.000€)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Arial" panose="020B0604020202020204" pitchFamily="34" charset="0"/>
              <a:buChar char="•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lvl="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sanctie: bevel tot stopzetting uitbating 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meer info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</a:pPr>
            <a:r>
              <a:rPr lang="nl-BE" altLang="nl-NL" b="0" dirty="0">
                <a:solidFill>
                  <a:prstClr val="black"/>
                </a:solidFill>
                <a:hlinkClick r:id="rId2"/>
              </a:rPr>
              <a:t>www.toerismevlaanderen.be/logiesdecreet</a:t>
            </a:r>
            <a:endParaRPr lang="nl-BE" altLang="nl-NL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</a:pPr>
            <a:endParaRPr lang="nl-BE" altLang="nl-NL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</a:pPr>
            <a:r>
              <a:rPr lang="nl-BE" altLang="nl-NL" b="0" dirty="0">
                <a:solidFill>
                  <a:prstClr val="black"/>
                </a:solidFill>
                <a:hlinkClick r:id="rId3"/>
              </a:rPr>
              <a:t>logies@toerismevlaanderen.be</a:t>
            </a:r>
            <a:r>
              <a:rPr lang="nl-BE" altLang="nl-NL" b="0" dirty="0">
                <a:solidFill>
                  <a:prstClr val="black"/>
                </a:solidFill>
              </a:rPr>
              <a:t>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logiesdecreet samengevat of in ‘wettekst’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modelformulieren en –attesten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brochure ‘</a:t>
            </a:r>
            <a:r>
              <a:rPr lang="nl-BE" altLang="nl-NL" sz="1800" b="0" i="1" dirty="0">
                <a:solidFill>
                  <a:prstClr val="black"/>
                </a:solidFill>
              </a:rPr>
              <a:t>Het Vlaams Logiesdecreet in één oogopslag</a:t>
            </a:r>
            <a:r>
              <a:rPr lang="nl-BE" altLang="nl-NL" sz="1800" b="0" dirty="0">
                <a:solidFill>
                  <a:prstClr val="black"/>
                </a:solidFill>
              </a:rPr>
              <a:t>’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brochure </a:t>
            </a:r>
            <a:r>
              <a:rPr lang="nl-BE" altLang="nl-NL" sz="1800" b="0" i="1" dirty="0">
                <a:solidFill>
                  <a:prstClr val="black"/>
                </a:solidFill>
              </a:rPr>
              <a:t>‘Jouw logies en de ruimtelijke ordening’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endParaRPr lang="nl-BE" altLang="nl-NL" sz="1800" b="0" i="1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ü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logiesregister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800" b="0" dirty="0">
              <a:solidFill>
                <a:prstClr val="black"/>
              </a:solidFill>
            </a:endParaRPr>
          </a:p>
        </p:txBody>
      </p:sp>
      <p:pic>
        <p:nvPicPr>
          <p:cNvPr id="5" name="Afbeelding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9ED0FA98-B336-475F-BFDD-EA65AE7F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030314"/>
            <a:ext cx="1346780" cy="1910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172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lucht, buiten, persoon&#10;&#10;Automatisch gegenereerde beschrijving">
            <a:extLst>
              <a:ext uri="{FF2B5EF4-FFF2-40B4-BE49-F238E27FC236}">
                <a16:creationId xmlns:a16="http://schemas.microsoft.com/office/drawing/2014/main" id="{34FED5F2-699F-44ED-9D36-12E759BA5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1"/>
            <a:ext cx="10286999" cy="6857999"/>
          </a:xfrm>
          <a:prstGeom prst="rect">
            <a:avLst/>
          </a:prstGeom>
        </p:spPr>
      </p:pic>
      <p:pic>
        <p:nvPicPr>
          <p:cNvPr id="7171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5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el 1"/>
          <p:cNvSpPr>
            <a:spLocks noGrp="1"/>
          </p:cNvSpPr>
          <p:nvPr>
            <p:ph type="title"/>
          </p:nvPr>
        </p:nvSpPr>
        <p:spPr>
          <a:xfrm>
            <a:off x="1765376" y="3571876"/>
            <a:ext cx="3538537" cy="1871663"/>
          </a:xfrm>
        </p:spPr>
        <p:txBody>
          <a:bodyPr/>
          <a:lstStyle/>
          <a:p>
            <a:pPr eaLnBrk="1" hangingPunct="1"/>
            <a:br>
              <a:rPr lang="en-US" altLang="nl-BE" sz="1600" dirty="0"/>
            </a:br>
            <a:r>
              <a:rPr lang="en-US" altLang="nl-BE" sz="1800" dirty="0"/>
              <a:t>UITBATINGSVOORWAARDEN</a:t>
            </a:r>
            <a:br>
              <a:rPr lang="en-US" altLang="nl-BE" sz="1800" dirty="0"/>
            </a:br>
            <a:r>
              <a:rPr lang="en-US" altLang="nl-BE" sz="1800" dirty="0"/>
              <a:t>JEUGDVERBLIJVEN</a:t>
            </a:r>
            <a:endParaRPr lang="nl-BE" altLang="nl-BE" sz="2200" dirty="0"/>
          </a:p>
        </p:txBody>
      </p:sp>
      <p:sp>
        <p:nvSpPr>
          <p:cNvPr id="7173" name="Titel 1"/>
          <p:cNvSpPr txBox="1">
            <a:spLocks/>
          </p:cNvSpPr>
          <p:nvPr/>
        </p:nvSpPr>
        <p:spPr bwMode="auto">
          <a:xfrm>
            <a:off x="1836738" y="4724400"/>
            <a:ext cx="3898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BE" altLang="nl-BE" sz="1200" b="0" dirty="0"/>
          </a:p>
        </p:txBody>
      </p:sp>
      <p:pic>
        <p:nvPicPr>
          <p:cNvPr id="7174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6524626"/>
            <a:ext cx="2024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49276"/>
            <a:ext cx="1781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54F3F7F-9496-414B-A7D9-D564BAE8C7D2}"/>
              </a:ext>
            </a:extLst>
          </p:cNvPr>
          <p:cNvCxnSpPr>
            <a:cxnSpLocks/>
          </p:cNvCxnSpPr>
          <p:nvPr/>
        </p:nvCxnSpPr>
        <p:spPr>
          <a:xfrm>
            <a:off x="2563203" y="-98772"/>
            <a:ext cx="6528884" cy="729183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0053387-0400-4AAA-98B7-B7B25AE4BE24}"/>
              </a:ext>
            </a:extLst>
          </p:cNvPr>
          <p:cNvCxnSpPr>
            <a:cxnSpLocks/>
          </p:cNvCxnSpPr>
          <p:nvPr/>
        </p:nvCxnSpPr>
        <p:spPr>
          <a:xfrm flipH="1">
            <a:off x="-2655196" y="-1178560"/>
            <a:ext cx="9865064" cy="8473534"/>
          </a:xfrm>
          <a:prstGeom prst="line">
            <a:avLst/>
          </a:prstGeom>
          <a:ln w="158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2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gras, boom, buiten, persoon&#10;&#10;Automatisch gegenereerde beschrijving">
            <a:extLst>
              <a:ext uri="{FF2B5EF4-FFF2-40B4-BE49-F238E27FC236}">
                <a16:creationId xmlns:a16="http://schemas.microsoft.com/office/drawing/2014/main" id="{74C2DFE2-DE41-41BB-8153-E980C4564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roomdiagram: Handmatige invoer 3"/>
          <p:cNvSpPr/>
          <p:nvPr/>
        </p:nvSpPr>
        <p:spPr>
          <a:xfrm>
            <a:off x="1524000" y="4509120"/>
            <a:ext cx="9144000" cy="2997200"/>
          </a:xfrm>
          <a:prstGeom prst="flowChartManualInpu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24" name="Titel 1"/>
          <p:cNvSpPr>
            <a:spLocks noGrp="1"/>
          </p:cNvSpPr>
          <p:nvPr>
            <p:ph type="title"/>
          </p:nvPr>
        </p:nvSpPr>
        <p:spPr>
          <a:xfrm>
            <a:off x="1981200" y="5310188"/>
            <a:ext cx="8229600" cy="1143000"/>
          </a:xfrm>
        </p:spPr>
        <p:txBody>
          <a:bodyPr/>
          <a:lstStyle/>
          <a:p>
            <a:pPr eaLnBrk="1" hangingPunct="1"/>
            <a:r>
              <a:rPr lang="nl-BE" dirty="0"/>
              <a:t>HET TOERISTISCHE LOGIESDECREET </a:t>
            </a:r>
            <a:br>
              <a:rPr lang="nl-BE" dirty="0"/>
            </a:br>
            <a:r>
              <a:rPr lang="nl-BE" b="0" dirty="0"/>
              <a:t>IN ÉÉN OOGOPSLAG</a:t>
            </a:r>
            <a:endParaRPr lang="nl-BE" altLang="nl-BE" sz="2200" dirty="0"/>
          </a:p>
        </p:txBody>
      </p:sp>
      <p:pic>
        <p:nvPicPr>
          <p:cNvPr id="512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6" y="5516564"/>
            <a:ext cx="1781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D24A407-38A3-4A21-91C7-90C78D5BE46E}"/>
              </a:ext>
            </a:extLst>
          </p:cNvPr>
          <p:cNvCxnSpPr>
            <a:cxnSpLocks/>
          </p:cNvCxnSpPr>
          <p:nvPr/>
        </p:nvCxnSpPr>
        <p:spPr>
          <a:xfrm>
            <a:off x="2563203" y="-98772"/>
            <a:ext cx="6528884" cy="729183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B285540-CB4E-442A-82FC-2C7441068AE6}"/>
              </a:ext>
            </a:extLst>
          </p:cNvPr>
          <p:cNvCxnSpPr>
            <a:cxnSpLocks/>
          </p:cNvCxnSpPr>
          <p:nvPr/>
        </p:nvCxnSpPr>
        <p:spPr>
          <a:xfrm flipH="1">
            <a:off x="-2655196" y="-1178560"/>
            <a:ext cx="9865064" cy="8473534"/>
          </a:xfrm>
          <a:prstGeom prst="line">
            <a:avLst/>
          </a:prstGeom>
          <a:ln w="158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uitbatingsvoorwaarden voor alle jeugdverblijven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lnSpcReduction="10000"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NL" altLang="nl-NL" sz="1800" b="0" dirty="0">
                <a:solidFill>
                  <a:prstClr val="black"/>
                </a:solidFill>
              </a:rPr>
              <a:t>min. </a:t>
            </a:r>
            <a:r>
              <a:rPr lang="nl-NL" altLang="nl-NL" sz="1800" dirty="0">
                <a:solidFill>
                  <a:prstClr val="black"/>
                </a:solidFill>
              </a:rPr>
              <a:t>70%</a:t>
            </a:r>
            <a:r>
              <a:rPr lang="nl-NL" altLang="nl-NL" sz="1800" b="0" dirty="0">
                <a:solidFill>
                  <a:prstClr val="black"/>
                </a:solidFill>
              </a:rPr>
              <a:t> van het aantal overnachtingen /jaar door </a:t>
            </a:r>
            <a:r>
              <a:rPr lang="nl-NL" altLang="nl-NL" sz="1800" dirty="0">
                <a:solidFill>
                  <a:prstClr val="black"/>
                </a:solidFill>
              </a:rPr>
              <a:t>georganiseerde jeugdgroepen </a:t>
            </a:r>
            <a:endParaRPr lang="nl-BE" altLang="nl-NL" sz="18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b="0" dirty="0">
              <a:solidFill>
                <a:srgbClr val="FF0000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schemeClr val="tx1"/>
                </a:solidFill>
              </a:rPr>
              <a:t>   “georganiseerde jeugdgroep” = 	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schemeClr val="tx1"/>
                </a:solidFill>
              </a:rPr>
              <a:t>		</a:t>
            </a:r>
          </a:p>
          <a:p>
            <a:pPr lvl="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nl-BE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tot/met 30 jaar</a:t>
            </a:r>
          </a:p>
          <a:p>
            <a:pPr lvl="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nl-BE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onder toezicht van begeleiders</a:t>
            </a:r>
          </a:p>
          <a:p>
            <a:pPr lvl="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nl-BE" altLang="nl-NL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jeugdwerk, onderwijs, cultuur, sport of jeugdhulpverlening</a:t>
            </a:r>
            <a:r>
              <a:rPr lang="nl-BE" alt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600" b="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  <a:sym typeface="Symbol" panose="05050102010706020507" pitchFamily="18" charset="2"/>
              </a:rPr>
              <a:t>  </a:t>
            </a:r>
            <a:r>
              <a:rPr lang="nl-BE" altLang="nl-NL" sz="1800" b="0" dirty="0">
                <a:solidFill>
                  <a:prstClr val="black"/>
                </a:solidFill>
              </a:rPr>
              <a:t>in te vullen via </a:t>
            </a:r>
            <a:r>
              <a:rPr lang="nl-BE" altLang="nl-NL" sz="1800" dirty="0">
                <a:solidFill>
                  <a:prstClr val="black"/>
                </a:solidFill>
              </a:rPr>
              <a:t>statistiekenmodule</a:t>
            </a:r>
            <a:r>
              <a:rPr lang="nl-BE" altLang="nl-NL" sz="1800" b="0" dirty="0">
                <a:solidFill>
                  <a:prstClr val="black"/>
                </a:solidFill>
              </a:rPr>
              <a:t> van DCJM (= geïntegreerd in </a:t>
            </a:r>
            <a:r>
              <a:rPr lang="nl-BE" altLang="nl-NL" sz="1800" b="0" dirty="0" err="1">
                <a:solidFill>
                  <a:prstClr val="black"/>
                </a:solidFill>
              </a:rPr>
              <a:t>Kampas</a:t>
            </a:r>
            <a:r>
              <a:rPr lang="nl-BE" altLang="nl-NL" sz="1800" b="0" dirty="0">
                <a:solidFill>
                  <a:prstClr val="black"/>
                </a:solidFill>
              </a:rPr>
              <a:t>)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voldoende </a:t>
            </a:r>
            <a:r>
              <a:rPr lang="nl-BE" altLang="nl-NL" sz="1800" dirty="0">
                <a:solidFill>
                  <a:prstClr val="black"/>
                </a:solidFill>
              </a:rPr>
              <a:t>elektrische verlichting</a:t>
            </a:r>
            <a:r>
              <a:rPr lang="nl-BE" altLang="nl-NL" sz="1800" b="0" dirty="0">
                <a:solidFill>
                  <a:prstClr val="black"/>
                </a:solidFill>
              </a:rPr>
              <a:t> en </a:t>
            </a:r>
            <a:r>
              <a:rPr lang="nl-BE" altLang="nl-NL" sz="1800" dirty="0">
                <a:solidFill>
                  <a:prstClr val="black"/>
                </a:solidFill>
              </a:rPr>
              <a:t>verluchting</a:t>
            </a:r>
            <a:r>
              <a:rPr lang="nl-BE" altLang="nl-NL" sz="1800" b="0" dirty="0">
                <a:solidFill>
                  <a:prstClr val="black"/>
                </a:solidFill>
              </a:rPr>
              <a:t> in alle ruimten van het gebouw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verzamelplaats voor afval</a:t>
            </a:r>
            <a:r>
              <a:rPr lang="nl-BE" altLang="nl-NL" sz="1800" b="0" dirty="0">
                <a:solidFill>
                  <a:prstClr val="black"/>
                </a:solidFill>
              </a:rPr>
              <a:t>, huisvuil en volle vuilnisbakken 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uitbatingsvoorwaarden voor alle jeugdverblijven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Autofit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slaapplaatsen: in de gebouwen + (eventueel) in </a:t>
            </a:r>
            <a:r>
              <a:rPr lang="nl-BE" altLang="nl-NL" sz="1800" dirty="0">
                <a:solidFill>
                  <a:prstClr val="black"/>
                </a:solidFill>
              </a:rPr>
              <a:t>tenten</a:t>
            </a:r>
            <a:r>
              <a:rPr lang="nl-BE" altLang="nl-NL" sz="1800" b="0" dirty="0">
                <a:solidFill>
                  <a:prstClr val="black"/>
                </a:solidFill>
              </a:rPr>
              <a:t> ernaast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  <a:sym typeface="Symbol" panose="05050102010706020507" pitchFamily="18" charset="2"/>
              </a:rPr>
              <a:t>		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  <a:sym typeface="Symbol" panose="05050102010706020507" pitchFamily="18" charset="2"/>
              </a:rPr>
              <a:t>	 tentplaatsen in aanmelding en erkenning ! (dus ook op 	brandveiligheidsattest ! )</a:t>
            </a: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slaapruimte(s) in de gebouwen</a:t>
            </a: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4 m³ per slaapplaats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voldoende ruimte voor bagage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natuurlijke verlichting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133087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133087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b="0" dirty="0">
                <a:solidFill>
                  <a:prstClr val="black"/>
                </a:solidFill>
              </a:rPr>
              <a:t>in voorkomend geval: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stapelbedden : met randbeveiliging en ladder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matrassen : met afneembare beschermhoezen of hoeslakens die kunnen gewassen worden</a:t>
            </a:r>
          </a:p>
        </p:txBody>
      </p:sp>
    </p:spTree>
    <p:extLst>
      <p:ext uri="{BB962C8B-B14F-4D97-AF65-F5344CB8AC3E}">
        <p14:creationId xmlns:p14="http://schemas.microsoft.com/office/powerpoint/2010/main" val="36363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uitbatingsvoorwaarden voor alle jeugdverblijven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keuken / kookruimte</a:t>
            </a: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stromend water (met keuring indien niet van waterleidingnet)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voldoende afsluitbare en reinigbare vuilnisbakken</a:t>
            </a:r>
          </a:p>
          <a:p>
            <a:pPr marL="133087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133087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eetruimte</a:t>
            </a:r>
          </a:p>
          <a:p>
            <a:pPr marL="133087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voldoende groot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voldoende stoelen en tafels overeenkomstig aantal slaapplaatsen in het gebouw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uitbatingsvoorwaarden voor alle jeugdverblijven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(gemeenschappelijk) sanitair </a:t>
            </a:r>
            <a:r>
              <a:rPr lang="nl-BE" altLang="nl-NL" sz="1800" b="0" dirty="0">
                <a:solidFill>
                  <a:prstClr val="black"/>
                </a:solidFill>
              </a:rPr>
              <a:t>(afsluitbaar)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voor de </a:t>
            </a:r>
            <a:r>
              <a:rPr lang="nl-BE" altLang="nl-NL" sz="1800" dirty="0">
                <a:solidFill>
                  <a:prstClr val="black"/>
                </a:solidFill>
              </a:rPr>
              <a:t>slaapplaatsen in de gebouwen</a:t>
            </a:r>
            <a:r>
              <a:rPr lang="nl-BE" altLang="nl-NL" sz="1800" b="0" dirty="0">
                <a:solidFill>
                  <a:prstClr val="black"/>
                </a:solidFill>
              </a:rPr>
              <a:t>:</a:t>
            </a:r>
            <a:endParaRPr lang="nl-BE" altLang="nl-NL" sz="180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1 wastafel / 15 slaapplaatsen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1 toilet / 15 slaapplaatsen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1 douche met warm water /50 slaapplaatsen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i="1" dirty="0">
                <a:solidFill>
                  <a:schemeClr val="tx1"/>
                </a:solidFill>
              </a:rPr>
              <a:t>	bv. 31 </a:t>
            </a:r>
            <a:r>
              <a:rPr lang="nl-BE" altLang="nl-NL" sz="1800" i="1" dirty="0" err="1">
                <a:solidFill>
                  <a:schemeClr val="tx1"/>
                </a:solidFill>
              </a:rPr>
              <a:t>sl</a:t>
            </a:r>
            <a:r>
              <a:rPr lang="nl-BE" altLang="nl-NL" sz="1800" i="1" dirty="0">
                <a:solidFill>
                  <a:schemeClr val="tx1"/>
                </a:solidFill>
              </a:rPr>
              <a:t>. = 3 wastafels, 3 toiletten en 1 douche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afsluitbare vuilnisbak in iedere sanitaire ruimte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b="0" dirty="0">
                <a:solidFill>
                  <a:prstClr val="black"/>
                </a:solidFill>
              </a:rPr>
              <a:t>voor de </a:t>
            </a:r>
            <a:r>
              <a:rPr lang="nl-BE" altLang="nl-NL" sz="1800" dirty="0">
                <a:solidFill>
                  <a:prstClr val="black"/>
                </a:solidFill>
              </a:rPr>
              <a:t>tentplaatsen</a:t>
            </a:r>
            <a:r>
              <a:rPr lang="nl-BE" altLang="nl-NL" sz="1800" b="0" dirty="0">
                <a:solidFill>
                  <a:prstClr val="black"/>
                </a:solidFill>
              </a:rPr>
              <a:t> buiten de gebouwen (in voorkomend geval):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1 wastafel / 40 slaapplaatsen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1 toilet / 40 slaapplaatsen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nl-BE" altLang="nl-NL" sz="1800" dirty="0">
                <a:solidFill>
                  <a:prstClr val="black"/>
                </a:solidFill>
              </a:rPr>
              <a:t>mag voorkomen in de gebouwen </a:t>
            </a: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nl-BE" altLang="nl-NL" sz="1800" dirty="0">
                <a:solidFill>
                  <a:prstClr val="black"/>
                </a:solidFill>
              </a:rPr>
              <a:t>mag ook tijdelijk sanitair zijn (te voorzien door de uitbater)</a:t>
            </a:r>
            <a:endParaRPr lang="nl-BE" alt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Symbol" panose="05050102010706020507" pitchFamily="18" charset="2"/>
              <a:buChar char="®"/>
            </a:pPr>
            <a:endParaRPr lang="nl-BE" altLang="nl-NL" sz="1400" dirty="0">
              <a:solidFill>
                <a:schemeClr val="tx1">
                  <a:lumMod val="50000"/>
                  <a:lumOff val="50000"/>
                </a:schemeClr>
              </a:solidFill>
              <a:sym typeface="Symbol" panose="05050102010706020507" pitchFamily="18" charset="2"/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prstClr val="black"/>
                </a:solidFill>
                <a:sym typeface="Symbol" panose="05050102010706020507" pitchFamily="18" charset="2"/>
              </a:rPr>
              <a:t> max aantal tentplaatsen of optimale verdeling per erkenning ? </a:t>
            </a: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prstClr val="black"/>
                </a:solidFill>
                <a:sym typeface="Symbol" panose="05050102010706020507" pitchFamily="18" charset="2"/>
              </a:rPr>
              <a:t>	zie de “</a:t>
            </a:r>
            <a:r>
              <a:rPr lang="nl-BE" altLang="nl-NL" sz="1800" dirty="0" err="1">
                <a:solidFill>
                  <a:prstClr val="black"/>
                </a:solidFill>
                <a:sym typeface="Symbol" panose="05050102010706020507" pitchFamily="18" charset="2"/>
              </a:rPr>
              <a:t>tentplaatscalculator</a:t>
            </a:r>
            <a:r>
              <a:rPr lang="nl-BE" altLang="nl-NL" sz="1800" dirty="0">
                <a:solidFill>
                  <a:prstClr val="black"/>
                </a:solidFill>
                <a:sym typeface="Symbol" panose="05050102010706020507" pitchFamily="18" charset="2"/>
              </a:rPr>
              <a:t>“ van CJT</a:t>
            </a:r>
            <a:endParaRPr lang="nl-B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uitbatingsvoorwaarden voor alle jeugdverblijven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exploitant of aangestelde is </a:t>
            </a:r>
            <a:r>
              <a:rPr lang="nl-BE" altLang="nl-NL" sz="1800" dirty="0">
                <a:solidFill>
                  <a:prstClr val="black"/>
                </a:solidFill>
              </a:rPr>
              <a:t>permanent bereikbaar </a:t>
            </a:r>
            <a:r>
              <a:rPr lang="nl-BE" altLang="nl-NL" sz="1800" b="0" dirty="0">
                <a:solidFill>
                  <a:prstClr val="black"/>
                </a:solidFill>
              </a:rPr>
              <a:t>voor logerende toeristen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informatie  </a:t>
            </a: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altLang="nl-NL" b="0" dirty="0">
                <a:solidFill>
                  <a:prstClr val="black"/>
                </a:solidFill>
              </a:rPr>
              <a:t>naam en contactgegevens exploitant</a:t>
            </a: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altLang="nl-NL" b="0" dirty="0">
                <a:solidFill>
                  <a:prstClr val="black"/>
                </a:solidFill>
              </a:rPr>
              <a:t>info dat men bij Toerisme Vlaanderen informatie kan verkrijgen over wetgeving en klacht kan indienen over logiesuitbating</a:t>
            </a: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altLang="nl-NL" dirty="0">
                <a:solidFill>
                  <a:prstClr val="black"/>
                </a:solidFill>
              </a:rPr>
              <a:t>huishoudelijk reglement</a:t>
            </a:r>
            <a:endParaRPr lang="nl-BE" altLang="nl-NL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l-NL" sz="1800" b="0" dirty="0">
                <a:solidFill>
                  <a:prstClr val="black"/>
                </a:solidFill>
              </a:rPr>
              <a:t>alle voorzieningen worden goed </a:t>
            </a:r>
            <a:r>
              <a:rPr lang="nl-NL" sz="1800" dirty="0">
                <a:solidFill>
                  <a:prstClr val="black"/>
                </a:solidFill>
              </a:rPr>
              <a:t>onderhoud</a:t>
            </a:r>
            <a:r>
              <a:rPr lang="nl-NL" sz="1800" b="0" dirty="0">
                <a:solidFill>
                  <a:prstClr val="black"/>
                </a:solidFill>
              </a:rPr>
              <a:t>en, functioneren goed en zijn vrij van gebreken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nl-NL" sz="1800" b="0" dirty="0">
                <a:solidFill>
                  <a:prstClr val="black"/>
                </a:solidFill>
              </a:rPr>
              <a:t>waarheids- en </a:t>
            </a:r>
            <a:r>
              <a:rPr lang="nl-NL" sz="1800" dirty="0">
                <a:solidFill>
                  <a:prstClr val="black"/>
                </a:solidFill>
              </a:rPr>
              <a:t>realiteitsgetrouwe promotie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muur, persoon, binnen, bed&#10;&#10;Automatisch gegenereerde beschrijving">
            <a:extLst>
              <a:ext uri="{FF2B5EF4-FFF2-40B4-BE49-F238E27FC236}">
                <a16:creationId xmlns:a16="http://schemas.microsoft.com/office/drawing/2014/main" id="{BC11F579-46F7-41BF-B22C-3FDDE488B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0"/>
            <a:ext cx="10652112" cy="7101408"/>
          </a:xfrm>
          <a:prstGeom prst="rect">
            <a:avLst/>
          </a:prstGeom>
        </p:spPr>
      </p:pic>
      <p:pic>
        <p:nvPicPr>
          <p:cNvPr id="7171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el 1"/>
          <p:cNvSpPr>
            <a:spLocks noGrp="1"/>
          </p:cNvSpPr>
          <p:nvPr>
            <p:ph type="title"/>
          </p:nvPr>
        </p:nvSpPr>
        <p:spPr>
          <a:xfrm>
            <a:off x="1765376" y="3571876"/>
            <a:ext cx="3538537" cy="1871663"/>
          </a:xfrm>
        </p:spPr>
        <p:txBody>
          <a:bodyPr/>
          <a:lstStyle/>
          <a:p>
            <a:pPr eaLnBrk="1" hangingPunct="1"/>
            <a:r>
              <a:rPr lang="en-US" altLang="nl-BE" dirty="0"/>
              <a:t>COMFORT</a:t>
            </a:r>
            <a:r>
              <a:rPr lang="en-US" altLang="nl-BE" sz="1800" dirty="0"/>
              <a:t>CLASSIFICATIE</a:t>
            </a:r>
            <a:br>
              <a:rPr lang="en-US" altLang="nl-BE" sz="1800" dirty="0"/>
            </a:br>
            <a:r>
              <a:rPr lang="en-US" altLang="nl-BE" sz="1800" dirty="0"/>
              <a:t>JEUGDVERBLIJVEN</a:t>
            </a:r>
            <a:endParaRPr lang="nl-BE" altLang="nl-BE" sz="2200" dirty="0"/>
          </a:p>
        </p:txBody>
      </p:sp>
      <p:sp>
        <p:nvSpPr>
          <p:cNvPr id="7173" name="Titel 1"/>
          <p:cNvSpPr txBox="1">
            <a:spLocks/>
          </p:cNvSpPr>
          <p:nvPr/>
        </p:nvSpPr>
        <p:spPr bwMode="auto">
          <a:xfrm>
            <a:off x="1836738" y="4724400"/>
            <a:ext cx="3898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BE" altLang="nl-BE" sz="1200" b="0" dirty="0"/>
          </a:p>
        </p:txBody>
      </p:sp>
      <p:pic>
        <p:nvPicPr>
          <p:cNvPr id="7174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6524626"/>
            <a:ext cx="2024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49276"/>
            <a:ext cx="1781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21598CA-DBDE-43BE-880D-190754862B92}"/>
              </a:ext>
            </a:extLst>
          </p:cNvPr>
          <p:cNvCxnSpPr>
            <a:cxnSpLocks/>
          </p:cNvCxnSpPr>
          <p:nvPr/>
        </p:nvCxnSpPr>
        <p:spPr>
          <a:xfrm>
            <a:off x="2563203" y="-98772"/>
            <a:ext cx="6528884" cy="729183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C79DC0F-4E6C-49C7-ACF4-0BE613DE411A}"/>
              </a:ext>
            </a:extLst>
          </p:cNvPr>
          <p:cNvCxnSpPr>
            <a:cxnSpLocks/>
          </p:cNvCxnSpPr>
          <p:nvPr/>
        </p:nvCxnSpPr>
        <p:spPr>
          <a:xfrm flipH="1">
            <a:off x="-2655196" y="-1178560"/>
            <a:ext cx="9865064" cy="8473534"/>
          </a:xfrm>
          <a:prstGeom prst="line">
            <a:avLst/>
          </a:prstGeom>
          <a:ln w="158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4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classificatienormen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70164B-42FC-43DA-A88D-89D3E8FE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198588"/>
            <a:ext cx="65341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0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classificatienormen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80D6DA-D516-432B-A7D0-18E722F9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395027"/>
            <a:ext cx="6534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6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teken&#10;&#10;Automatisch gegenereerde beschrijving">
            <a:extLst>
              <a:ext uri="{FF2B5EF4-FFF2-40B4-BE49-F238E27FC236}">
                <a16:creationId xmlns:a16="http://schemas.microsoft.com/office/drawing/2014/main" id="{4A0A429A-5592-43EA-8291-0EA86AE1D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171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5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el 1"/>
          <p:cNvSpPr>
            <a:spLocks noGrp="1"/>
          </p:cNvSpPr>
          <p:nvPr>
            <p:ph type="title"/>
          </p:nvPr>
        </p:nvSpPr>
        <p:spPr>
          <a:xfrm>
            <a:off x="1765376" y="3571876"/>
            <a:ext cx="3538537" cy="1871663"/>
          </a:xfrm>
        </p:spPr>
        <p:txBody>
          <a:bodyPr/>
          <a:lstStyle/>
          <a:p>
            <a:pPr eaLnBrk="1" hangingPunct="1"/>
            <a:r>
              <a:rPr lang="en-US" altLang="nl-BE" dirty="0"/>
              <a:t>BRANDVEILIGHEID</a:t>
            </a:r>
            <a:br>
              <a:rPr lang="en-US" altLang="nl-BE" sz="1800" dirty="0"/>
            </a:br>
            <a:endParaRPr lang="nl-BE" altLang="nl-BE" sz="2200" dirty="0"/>
          </a:p>
        </p:txBody>
      </p:sp>
      <p:sp>
        <p:nvSpPr>
          <p:cNvPr id="7173" name="Titel 1"/>
          <p:cNvSpPr txBox="1">
            <a:spLocks/>
          </p:cNvSpPr>
          <p:nvPr/>
        </p:nvSpPr>
        <p:spPr bwMode="auto">
          <a:xfrm>
            <a:off x="1836738" y="4724400"/>
            <a:ext cx="3898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BE" altLang="nl-BE" sz="1200" b="0" dirty="0"/>
          </a:p>
        </p:txBody>
      </p:sp>
      <p:pic>
        <p:nvPicPr>
          <p:cNvPr id="7174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6524626"/>
            <a:ext cx="2024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549276"/>
            <a:ext cx="1781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2FFC20F-56BC-4190-A0D5-92CE9165A747}"/>
              </a:ext>
            </a:extLst>
          </p:cNvPr>
          <p:cNvCxnSpPr>
            <a:cxnSpLocks/>
          </p:cNvCxnSpPr>
          <p:nvPr/>
        </p:nvCxnSpPr>
        <p:spPr>
          <a:xfrm>
            <a:off x="2563203" y="-98772"/>
            <a:ext cx="6528884" cy="729183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FD78E2D-8D69-42F6-8CC6-2970B758FD06}"/>
              </a:ext>
            </a:extLst>
          </p:cNvPr>
          <p:cNvCxnSpPr>
            <a:cxnSpLocks/>
          </p:cNvCxnSpPr>
          <p:nvPr/>
        </p:nvCxnSpPr>
        <p:spPr>
          <a:xfrm flipH="1">
            <a:off x="-2655196" y="-1178560"/>
            <a:ext cx="9865064" cy="8473534"/>
          </a:xfrm>
          <a:prstGeom prst="line">
            <a:avLst/>
          </a:prstGeom>
          <a:ln w="158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jeugdverblijven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900" dirty="0">
                <a:solidFill>
                  <a:prstClr val="black"/>
                </a:solidFill>
              </a:rPr>
              <a:t> UITBATEN VAN LOGIES = </a:t>
            </a:r>
            <a:r>
              <a:rPr lang="nl-BE" altLang="nl-NL" sz="1900" u="sng" dirty="0">
                <a:solidFill>
                  <a:prstClr val="black"/>
                </a:solidFill>
              </a:rPr>
              <a:t>BRANDATTEST AANWEZIG</a:t>
            </a:r>
          </a:p>
          <a:p>
            <a:pPr marL="914400" lvl="2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</a:pPr>
            <a:endParaRPr lang="nl-BE" altLang="nl-NL" sz="19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900" dirty="0">
                <a:solidFill>
                  <a:schemeClr val="tx1"/>
                </a:solidFill>
                <a:sym typeface="Symbol" panose="05050102010706020507" pitchFamily="18" charset="2"/>
              </a:rPr>
              <a:t>vrijstellingen logiesdecreet blijven gelden 	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900" dirty="0">
                <a:solidFill>
                  <a:schemeClr val="tx1"/>
                </a:solidFill>
                <a:sym typeface="Symbol" panose="05050102010706020507" pitchFamily="18" charset="2"/>
              </a:rPr>
              <a:t>tentenplaatsen in erkenning ? BV-attest voor tentplaatsen nodig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9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9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900" dirty="0">
                <a:solidFill>
                  <a:prstClr val="black"/>
                </a:solidFill>
              </a:rPr>
              <a:t> vanaf 1/1/2023: aangepaste specifieke brandveiligheidsnormen </a:t>
            </a:r>
            <a:endParaRPr lang="nl-BE" altLang="nl-NL" sz="1900" b="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900" b="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9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900" dirty="0">
                <a:solidFill>
                  <a:prstClr val="black"/>
                </a:solidFill>
              </a:rPr>
              <a:t> brandveiligheidsattesten Toerisme voor Allen &lt; 1/1/2023</a:t>
            </a:r>
            <a:endParaRPr lang="nl-BE" altLang="nl-NL" sz="1900" u="sng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nl-BE" altLang="nl-NL" sz="1900" dirty="0">
              <a:solidFill>
                <a:prstClr val="white">
                  <a:lumMod val="50000"/>
                </a:prstClr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900" dirty="0">
                <a:solidFill>
                  <a:prstClr val="black"/>
                </a:solidFill>
              </a:rPr>
              <a:t>behouden geldigheid (geldigheid brandattest TVA = 5 jaar)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900" dirty="0">
                <a:solidFill>
                  <a:prstClr val="black"/>
                </a:solidFill>
              </a:rPr>
              <a:t>nieuw attest nodig bij werken of wijziging slaapplaatsen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900" dirty="0">
              <a:solidFill>
                <a:prstClr val="black"/>
              </a:solidFill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900" dirty="0">
                <a:solidFill>
                  <a:prstClr val="black"/>
                </a:solidFill>
              </a:rPr>
              <a:t>	</a:t>
            </a:r>
            <a:r>
              <a:rPr lang="nl-BE" altLang="nl-NL" sz="1900" b="1" dirty="0">
                <a:solidFill>
                  <a:prstClr val="black"/>
                </a:solidFill>
              </a:rPr>
              <a:t>tentenweide ? </a:t>
            </a:r>
            <a:r>
              <a:rPr lang="nl-BE" altLang="nl-NL" sz="1900" dirty="0">
                <a:solidFill>
                  <a:prstClr val="black"/>
                </a:solidFill>
              </a:rPr>
              <a:t>eventueel via attest </a:t>
            </a:r>
            <a:r>
              <a:rPr lang="nl-BE" altLang="nl-NL" sz="1900" dirty="0" err="1">
                <a:solidFill>
                  <a:prstClr val="black"/>
                </a:solidFill>
              </a:rPr>
              <a:t>Abis</a:t>
            </a:r>
            <a:r>
              <a:rPr lang="nl-BE" altLang="nl-NL" sz="1900" dirty="0">
                <a:solidFill>
                  <a:prstClr val="black"/>
                </a:solidFill>
              </a:rPr>
              <a:t> (zie verder)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9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900" dirty="0">
                <a:solidFill>
                  <a:prstClr val="black"/>
                </a:solidFill>
              </a:rPr>
              <a:t>na verval : brandveiligheidsattest logiesdecreet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900" dirty="0">
              <a:solidFill>
                <a:prstClr val="black"/>
              </a:solidFill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900" dirty="0">
                <a:solidFill>
                  <a:prstClr val="black"/>
                </a:solidFill>
                <a:sym typeface="Symbol" panose="05050102010706020507" pitchFamily="18" charset="2"/>
              </a:rPr>
              <a:t> contacteer dus tijdig de brandweer !</a:t>
            </a:r>
            <a:endParaRPr lang="nl-BE" altLang="nl-NL" sz="19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doelstellingen logiesdecreet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MODERNISEREN</a:t>
            </a:r>
            <a:r>
              <a:rPr lang="nl-BE" altLang="nl-NL" sz="1800" b="0" dirty="0">
                <a:solidFill>
                  <a:prstClr val="black"/>
                </a:solidFill>
              </a:rPr>
              <a:t> van de regelgeving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800" dirty="0">
                <a:solidFill>
                  <a:prstClr val="black"/>
                </a:solidFill>
              </a:rPr>
              <a:t>1 ‘koepeldecreet’ voor alle toeristische logies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</a:rPr>
              <a:t>decreet Toerisme voor Allen werd opgeheven vanaf 1/1/2023</a:t>
            </a: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endParaRPr lang="nl-BE" dirty="0">
              <a:solidFill>
                <a:prstClr val="black"/>
              </a:solidFill>
            </a:endParaRP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</a:rPr>
              <a:t>stapsgewijze </a:t>
            </a:r>
            <a:r>
              <a:rPr lang="nl-BE" dirty="0" err="1">
                <a:solidFill>
                  <a:prstClr val="black"/>
                </a:solidFill>
              </a:rPr>
              <a:t>inkanteling</a:t>
            </a:r>
            <a:r>
              <a:rPr lang="nl-BE" dirty="0">
                <a:solidFill>
                  <a:prstClr val="black"/>
                </a:solidFill>
              </a:rPr>
              <a:t> jeugdverblijven in logiesdecreet</a:t>
            </a: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endParaRPr lang="nl-BE" dirty="0">
              <a:solidFill>
                <a:prstClr val="black"/>
              </a:solidFill>
            </a:endParaRPr>
          </a:p>
          <a:p>
            <a:pPr lvl="2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</a:rPr>
              <a:t>uniforme procedures, termijnen, … voor alle logiestypes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800" b="0" dirty="0">
                <a:solidFill>
                  <a:prstClr val="black"/>
                </a:solidFill>
              </a:rPr>
              <a:t> </a:t>
            </a:r>
            <a:r>
              <a:rPr lang="nl-BE" sz="1800" dirty="0">
                <a:solidFill>
                  <a:prstClr val="black"/>
                </a:solidFill>
              </a:rPr>
              <a:t>actualiseren</a:t>
            </a:r>
            <a:r>
              <a:rPr lang="nl-BE" sz="1800" b="0" dirty="0">
                <a:solidFill>
                  <a:prstClr val="black"/>
                </a:solidFill>
              </a:rPr>
              <a:t> van uitbatingsnormen en classificatienormen </a:t>
            </a: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jeugdverblijven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 brandveiligheidsattesten Toerisme voor Allen die vervallen tussen  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    1/1/2023 en 31/12/2025 </a:t>
            </a:r>
            <a:endParaRPr lang="nl-BE" altLang="nl-NL" sz="1800" u="sng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nl-BE" altLang="nl-NL" sz="1800" dirty="0">
              <a:solidFill>
                <a:prstClr val="white">
                  <a:lumMod val="50000"/>
                </a:prstClr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blijven geldig tot 31/12/2025 </a:t>
            </a: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nieuw attest nodig bij werken of wijziging slaapplaatsen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tegen 1/1/2026 nieuw brandveiligheidsattest logiesdecreet nodig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prstClr val="black"/>
                </a:solidFill>
                <a:sym typeface="Symbol" panose="05050102010706020507" pitchFamily="18" charset="2"/>
              </a:rPr>
              <a:t> contacteer dus tijdig de brandweer !</a:t>
            </a:r>
            <a:endParaRPr lang="nl-BE" altLang="nl-NL" sz="1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prstClr val="black"/>
                </a:solidFill>
              </a:rPr>
              <a:t> oude afwijkingen?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blijven geldig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op voorwaarde dat situatie ongewijzigd bleef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brandveiligheidsnormen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D56952-5BCE-4A3F-A632-CE20D9BE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268760"/>
            <a:ext cx="8509913" cy="47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75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brandveiligheidsnormen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dirty="0">
                <a:solidFill>
                  <a:prstClr val="black"/>
                </a:solidFill>
              </a:rPr>
              <a:t>bijlage 2 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b="1" dirty="0">
                <a:solidFill>
                  <a:prstClr val="black"/>
                </a:solidFill>
              </a:rPr>
              <a:t>beperkt aantal normen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endParaRPr lang="nl-BE" altLang="nl-NL" sz="1800" b="1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b="1" dirty="0">
                <a:solidFill>
                  <a:prstClr val="black"/>
                </a:solidFill>
              </a:rPr>
              <a:t>aanvraag</a:t>
            </a:r>
            <a:r>
              <a:rPr lang="nl-BE" altLang="nl-NL" sz="1800" dirty="0">
                <a:solidFill>
                  <a:prstClr val="black"/>
                </a:solidFill>
              </a:rPr>
              <a:t> attest bij </a:t>
            </a:r>
            <a:r>
              <a:rPr lang="nl-BE" altLang="nl-NL" sz="1800" b="1" dirty="0" err="1">
                <a:solidFill>
                  <a:prstClr val="black"/>
                </a:solidFill>
              </a:rPr>
              <a:t>Vinçotte</a:t>
            </a:r>
            <a:r>
              <a:rPr lang="nl-BE" altLang="nl-NL" sz="1800" b="1" dirty="0">
                <a:solidFill>
                  <a:prstClr val="black"/>
                </a:solidFill>
              </a:rPr>
              <a:t> vzw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b="1" dirty="0" err="1">
                <a:solidFill>
                  <a:prstClr val="black"/>
                </a:solidFill>
              </a:rPr>
              <a:t>Vinçotte</a:t>
            </a:r>
            <a:r>
              <a:rPr lang="nl-BE" altLang="nl-NL" sz="1800" b="1" dirty="0">
                <a:solidFill>
                  <a:prstClr val="black"/>
                </a:solidFill>
              </a:rPr>
              <a:t> vzw </a:t>
            </a:r>
            <a:r>
              <a:rPr lang="nl-BE" altLang="nl-NL" sz="1800" dirty="0">
                <a:solidFill>
                  <a:prstClr val="black"/>
                </a:solidFill>
              </a:rPr>
              <a:t>doet controle ter plaatse en </a:t>
            </a:r>
            <a:r>
              <a:rPr lang="nl-BE" altLang="nl-NL" sz="1800" b="1" dirty="0">
                <a:solidFill>
                  <a:prstClr val="black"/>
                </a:solidFill>
              </a:rPr>
              <a:t>levert brandattest af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→ kopie naar Toerisme Vlaanderen en burgemeester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endParaRPr lang="nl-BE" altLang="nl-NL" sz="1800" b="1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b="1" dirty="0">
                <a:solidFill>
                  <a:prstClr val="black"/>
                </a:solidFill>
              </a:rPr>
              <a:t>vaste prijzen, vaste controle- en aflevertermijnen</a:t>
            </a:r>
            <a:r>
              <a:rPr lang="nl-BE" altLang="nl-NL" sz="1800" dirty="0">
                <a:solidFill>
                  <a:prstClr val="black"/>
                </a:solidFill>
              </a:rPr>
              <a:t>, enz. </a:t>
            </a: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prstClr val="black"/>
                </a:solidFill>
              </a:rPr>
              <a:t>     </a:t>
            </a:r>
            <a:endParaRPr lang="nl-B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20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brandveiligheidsnormen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dirty="0">
                <a:solidFill>
                  <a:prstClr val="black"/>
                </a:solidFill>
              </a:rPr>
              <a:t>bijlage 2/1 en 3 (en bijlage 4) 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b="1" dirty="0">
                <a:solidFill>
                  <a:prstClr val="black"/>
                </a:solidFill>
              </a:rPr>
              <a:t>aanvraag</a:t>
            </a:r>
            <a:r>
              <a:rPr lang="nl-BE" altLang="nl-NL" sz="1800" dirty="0">
                <a:solidFill>
                  <a:prstClr val="black"/>
                </a:solidFill>
              </a:rPr>
              <a:t> attest </a:t>
            </a:r>
            <a:r>
              <a:rPr lang="nl-BE" altLang="nl-NL" sz="1800" b="1" dirty="0">
                <a:solidFill>
                  <a:prstClr val="black"/>
                </a:solidFill>
              </a:rPr>
              <a:t>bij burgemeester</a:t>
            </a: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b="1" dirty="0">
                <a:solidFill>
                  <a:prstClr val="black"/>
                </a:solidFill>
              </a:rPr>
              <a:t>controle</a:t>
            </a:r>
            <a:r>
              <a:rPr lang="nl-BE" altLang="nl-NL" sz="1800" dirty="0">
                <a:solidFill>
                  <a:prstClr val="black"/>
                </a:solidFill>
              </a:rPr>
              <a:t> ter plaatse: </a:t>
            </a:r>
            <a:r>
              <a:rPr lang="nl-BE" altLang="nl-NL" sz="1800" b="1" dirty="0">
                <a:solidFill>
                  <a:prstClr val="black"/>
                </a:solidFill>
              </a:rPr>
              <a:t>brandweer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b="1" dirty="0">
                <a:solidFill>
                  <a:prstClr val="black"/>
                </a:solidFill>
              </a:rPr>
              <a:t>burgemeester levert ‘brandattest’ af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endParaRPr lang="nl-BE" altLang="nl-NL" sz="1800" b="1" dirty="0">
              <a:solidFill>
                <a:prstClr val="black"/>
              </a:solidFill>
            </a:endParaRP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prstClr val="black"/>
                </a:solidFill>
              </a:rPr>
              <a:t>	→ kopie naar Toerisme Vlaanderen</a:t>
            </a:r>
          </a:p>
          <a:p>
            <a:pPr marL="576000" lvl="1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</a:pPr>
            <a:r>
              <a:rPr lang="nl-BE" altLang="nl-NL" sz="1800" dirty="0">
                <a:solidFill>
                  <a:schemeClr val="tx1"/>
                </a:solidFill>
              </a:rPr>
              <a:t>	→ maar stuur gerust voor de zekerheid ook zelf het attest !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schemeClr val="tx1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</a:pPr>
            <a:r>
              <a:rPr lang="nl-BE" altLang="nl-NL" sz="1800" dirty="0">
                <a:solidFill>
                  <a:prstClr val="black"/>
                </a:solidFill>
              </a:rPr>
              <a:t>termijn ? binnen </a:t>
            </a:r>
            <a:r>
              <a:rPr lang="nl-BE" altLang="nl-NL" sz="1800" b="1" dirty="0">
                <a:solidFill>
                  <a:prstClr val="black"/>
                </a:solidFill>
              </a:rPr>
              <a:t>2 maanden </a:t>
            </a:r>
            <a:r>
              <a:rPr lang="nl-BE" altLang="nl-NL" sz="1800" dirty="0">
                <a:solidFill>
                  <a:prstClr val="black"/>
                </a:solidFill>
              </a:rPr>
              <a:t>na aanvraag attest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60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brandveiligheidsattesten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dirty="0">
                <a:solidFill>
                  <a:prstClr val="black"/>
                </a:solidFill>
              </a:rPr>
              <a:t>verschillende type attesten</a:t>
            </a:r>
            <a:r>
              <a:rPr lang="nl-BE" altLang="nl-NL" b="0" dirty="0">
                <a:solidFill>
                  <a:prstClr val="black"/>
                </a:solidFill>
              </a:rPr>
              <a:t>  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u="sng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u="sng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srgbClr val="00B050"/>
                </a:solidFill>
              </a:rPr>
              <a:t> brandattest A </a:t>
            </a:r>
            <a:r>
              <a:rPr lang="nl-BE" altLang="nl-NL" sz="1800" b="0" dirty="0">
                <a:solidFill>
                  <a:prstClr val="black"/>
                </a:solidFill>
              </a:rPr>
              <a:t>(positief attest)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logies voldoet </a:t>
            </a:r>
            <a:r>
              <a:rPr lang="nl-BE" altLang="nl-NL" sz="1800" dirty="0">
                <a:solidFill>
                  <a:prstClr val="black"/>
                </a:solidFill>
              </a:rPr>
              <a:t>aan normen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b="1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8 jaar geldig ! </a:t>
            </a:r>
            <a:r>
              <a:rPr lang="nl-BE" altLang="nl-NL" sz="1800" dirty="0">
                <a:solidFill>
                  <a:prstClr val="black"/>
                </a:solidFill>
              </a:rPr>
              <a:t>(maar vervalt bij bepaalde werken)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vervalt bij nieuw attest A, B of C</a:t>
            </a:r>
            <a:endParaRPr lang="nl-BE" altLang="nl-NL" sz="18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06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brandveiligheidsattesten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srgbClr val="00B050"/>
                </a:solidFill>
              </a:rPr>
              <a:t> brandattest </a:t>
            </a:r>
            <a:r>
              <a:rPr lang="nl-BE" altLang="nl-NL" sz="1800" dirty="0" err="1">
                <a:solidFill>
                  <a:srgbClr val="00B050"/>
                </a:solidFill>
              </a:rPr>
              <a:t>Abis</a:t>
            </a:r>
            <a:r>
              <a:rPr lang="nl-BE" altLang="nl-NL" sz="1800" dirty="0">
                <a:solidFill>
                  <a:srgbClr val="00B050"/>
                </a:solidFill>
              </a:rPr>
              <a:t> </a:t>
            </a:r>
            <a:r>
              <a:rPr lang="nl-BE" altLang="nl-NL" sz="1800" b="0" dirty="0">
                <a:solidFill>
                  <a:prstClr val="black"/>
                </a:solidFill>
              </a:rPr>
              <a:t>(vereenvoudigd attest)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bij werken of uitbreiding</a:t>
            </a:r>
            <a:r>
              <a:rPr lang="nl-BE" altLang="nl-NL" sz="1800" dirty="0">
                <a:solidFill>
                  <a:prstClr val="black"/>
                </a:solidFill>
              </a:rPr>
              <a:t> (bv. extra kamers of tentenweide 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attest waaruit blijkt dat </a:t>
            </a:r>
            <a:r>
              <a:rPr lang="nl-BE" altLang="nl-NL" sz="1800" b="1" u="sng" dirty="0">
                <a:solidFill>
                  <a:prstClr val="black"/>
                </a:solidFill>
              </a:rPr>
              <a:t>werken voldoen </a:t>
            </a:r>
            <a:r>
              <a:rPr lang="nl-BE" altLang="nl-NL" sz="1800" dirty="0">
                <a:solidFill>
                  <a:prstClr val="black"/>
                </a:solidFill>
              </a:rPr>
              <a:t>aan normen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b="1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aanvullend</a:t>
            </a:r>
            <a:r>
              <a:rPr lang="nl-BE" altLang="nl-NL" sz="1800" dirty="0">
                <a:solidFill>
                  <a:prstClr val="black"/>
                </a:solidFill>
              </a:rPr>
              <a:t> op initieel attest A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geldigheidsduur attest </a:t>
            </a:r>
            <a:r>
              <a:rPr lang="nl-BE" altLang="nl-NL" sz="1800" dirty="0" err="1">
                <a:solidFill>
                  <a:prstClr val="black"/>
                </a:solidFill>
              </a:rPr>
              <a:t>Abis</a:t>
            </a:r>
            <a:r>
              <a:rPr lang="nl-BE" altLang="nl-NL" sz="1800" dirty="0">
                <a:solidFill>
                  <a:prstClr val="black"/>
                </a:solidFill>
              </a:rPr>
              <a:t> = </a:t>
            </a:r>
            <a:r>
              <a:rPr lang="nl-BE" altLang="nl-NL" sz="1800" b="1" dirty="0">
                <a:solidFill>
                  <a:prstClr val="black"/>
                </a:solidFill>
              </a:rPr>
              <a:t>geldigheidsduur van initieel attest A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mogelijk bij alle bijlagen </a:t>
            </a:r>
            <a:r>
              <a:rPr lang="nl-BE" altLang="nl-NL" sz="1800" dirty="0">
                <a:solidFill>
                  <a:prstClr val="black"/>
                </a:solidFill>
              </a:rPr>
              <a:t>(2, 2/1, 3 en 4)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BE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nl-BE" altLang="nl-NL" sz="1800" b="1" dirty="0">
                <a:solidFill>
                  <a:prstClr val="black"/>
                </a:solidFill>
              </a:rPr>
              <a:t>niet mogelijk bij B-attest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5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brandveiligheidsattesten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dirty="0">
              <a:solidFill>
                <a:srgbClr val="FFC000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dirty="0">
              <a:solidFill>
                <a:srgbClr val="FFC000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srgbClr val="FFC000"/>
                </a:solidFill>
              </a:rPr>
              <a:t> brandattest B </a:t>
            </a:r>
            <a:r>
              <a:rPr lang="nl-BE" altLang="nl-NL" sz="1800" b="0" dirty="0">
                <a:solidFill>
                  <a:prstClr val="black"/>
                </a:solidFill>
              </a:rPr>
              <a:t>(tijdelijk attest)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nl-BE" altLang="nl-NL" sz="180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logies voldoet niet aan alle normen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veiligheid toeristen komt niet in gevaar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geldigheidsduur 1</a:t>
            </a:r>
            <a:r>
              <a:rPr lang="nl-BE" altLang="nl-NL" sz="1800" baseline="30000" dirty="0">
                <a:solidFill>
                  <a:prstClr val="black"/>
                </a:solidFill>
              </a:rPr>
              <a:t>ste</a:t>
            </a:r>
            <a:r>
              <a:rPr lang="nl-BE" altLang="nl-NL" sz="1800" dirty="0">
                <a:solidFill>
                  <a:prstClr val="black"/>
                </a:solidFill>
              </a:rPr>
              <a:t> attest = </a:t>
            </a:r>
            <a:r>
              <a:rPr lang="nl-BE" altLang="nl-NL" sz="1800" b="1" dirty="0">
                <a:solidFill>
                  <a:prstClr val="black"/>
                </a:solidFill>
              </a:rPr>
              <a:t>1 jaar </a:t>
            </a:r>
            <a:r>
              <a:rPr lang="nl-BE" altLang="nl-NL" sz="1800" dirty="0">
                <a:solidFill>
                  <a:prstClr val="black"/>
                </a:solidFill>
              </a:rPr>
              <a:t>(verlengbaar na 1</a:t>
            </a:r>
            <a:r>
              <a:rPr lang="nl-BE" altLang="nl-NL" sz="1800" baseline="30000" dirty="0">
                <a:solidFill>
                  <a:prstClr val="black"/>
                </a:solidFill>
              </a:rPr>
              <a:t>ste</a:t>
            </a:r>
            <a:r>
              <a:rPr lang="nl-BE" altLang="nl-NL" sz="1800" dirty="0">
                <a:solidFill>
                  <a:prstClr val="black"/>
                </a:solidFill>
              </a:rPr>
              <a:t> jaar)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stappenplan</a:t>
            </a:r>
            <a:r>
              <a:rPr lang="nl-BE" altLang="nl-NL" sz="1800" dirty="0">
                <a:solidFill>
                  <a:prstClr val="black"/>
                </a:solidFill>
              </a:rPr>
              <a:t> op te maken door uitbater (7 maanden tijd na controle)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alleen mogelijk </a:t>
            </a:r>
            <a:r>
              <a:rPr lang="nl-BE" altLang="nl-NL" sz="1800" b="1" dirty="0">
                <a:solidFill>
                  <a:prstClr val="black"/>
                </a:solidFill>
              </a:rPr>
              <a:t>voor bijlage 2/1, 3 en 4 </a:t>
            </a:r>
            <a:r>
              <a:rPr lang="nl-BE" altLang="nl-NL" sz="1800" dirty="0">
                <a:solidFill>
                  <a:prstClr val="black"/>
                </a:solidFill>
              </a:rPr>
              <a:t>(controle door brandweer)</a:t>
            </a:r>
            <a:endParaRPr lang="nl-BE" altLang="nl-NL" sz="18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dirty="0">
                <a:solidFill>
                  <a:srgbClr val="FF0000"/>
                </a:solidFill>
              </a:rPr>
              <a:t> brandattest C </a:t>
            </a:r>
            <a:r>
              <a:rPr lang="nl-BE" altLang="nl-NL" sz="1800" b="0" dirty="0">
                <a:solidFill>
                  <a:prstClr val="black"/>
                </a:solidFill>
              </a:rPr>
              <a:t>(negatief attest)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b="1" dirty="0">
                <a:solidFill>
                  <a:prstClr val="black"/>
                </a:solidFill>
              </a:rPr>
              <a:t>geen uitbating mogelijk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doet eerder attest A, </a:t>
            </a:r>
            <a:r>
              <a:rPr lang="nl-BE" altLang="nl-NL" sz="1800" dirty="0" err="1">
                <a:solidFill>
                  <a:prstClr val="black"/>
                </a:solidFill>
              </a:rPr>
              <a:t>Abis</a:t>
            </a:r>
            <a:r>
              <a:rPr lang="nl-BE" altLang="nl-NL" sz="1800" dirty="0">
                <a:solidFill>
                  <a:prstClr val="black"/>
                </a:solidFill>
              </a:rPr>
              <a:t> of B vervallen </a:t>
            </a:r>
          </a:p>
          <a:p>
            <a:pPr marL="861750" lvl="1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nl-BE" altLang="nl-NL" sz="1800" dirty="0">
                <a:solidFill>
                  <a:prstClr val="black"/>
                </a:solidFill>
              </a:rPr>
              <a:t>vervalt zelf alleen maar bij nieuw attest A of B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86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afwijken van de brandnormen?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via </a:t>
            </a:r>
            <a:r>
              <a:rPr lang="nl-BE" altLang="nl-NL" sz="1800" dirty="0">
                <a:solidFill>
                  <a:prstClr val="black"/>
                </a:solidFill>
              </a:rPr>
              <a:t>Technische Commissie Brandveiligheid </a:t>
            </a:r>
            <a:r>
              <a:rPr lang="nl-BE" altLang="nl-NL" sz="1800" b="0" dirty="0">
                <a:solidFill>
                  <a:prstClr val="black"/>
                </a:solidFill>
              </a:rPr>
              <a:t>(TCB)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alternatieven mogelijk maar </a:t>
            </a:r>
            <a:r>
              <a:rPr lang="nl-BE" altLang="nl-NL" sz="1800" dirty="0">
                <a:solidFill>
                  <a:prstClr val="black"/>
                </a:solidFill>
              </a:rPr>
              <a:t>gelijk veiligheidsniveau </a:t>
            </a:r>
            <a:r>
              <a:rPr lang="nl-BE" altLang="nl-NL" sz="1800" b="0" dirty="0">
                <a:solidFill>
                  <a:prstClr val="black"/>
                </a:solidFill>
              </a:rPr>
              <a:t>moet blijven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aanvragen in te dienen bij TCB (</a:t>
            </a:r>
            <a:r>
              <a:rPr lang="nl-BE" altLang="nl-NL" sz="1800" dirty="0">
                <a:solidFill>
                  <a:prstClr val="black"/>
                </a:solidFill>
              </a:rPr>
              <a:t>TCB beslist na </a:t>
            </a:r>
            <a:r>
              <a:rPr lang="nl-BE" altLang="nl-NL" sz="1800" dirty="0" err="1">
                <a:solidFill>
                  <a:prstClr val="black"/>
                </a:solidFill>
              </a:rPr>
              <a:t>plaatsbezoek</a:t>
            </a:r>
            <a:r>
              <a:rPr lang="nl-BE" altLang="nl-NL" sz="1800" b="0" dirty="0">
                <a:solidFill>
                  <a:prstClr val="black"/>
                </a:solidFill>
              </a:rPr>
              <a:t>)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toegestane afwijking blijft geldig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ook na verval brandattest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op voorwaarde dat toestand ongewijzigd blijft</a:t>
            </a:r>
          </a:p>
          <a:p>
            <a:pPr marL="285750" indent="-28575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52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beroep ?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lang="nl-BE" altLang="nl-NL" sz="1800" i="1" u="sng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tegen attest B of C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ingeval geen antwoord van </a:t>
            </a:r>
            <a:r>
              <a:rPr lang="nl-BE" altLang="nl-NL" sz="1800" b="0" dirty="0" err="1">
                <a:solidFill>
                  <a:prstClr val="black"/>
                </a:solidFill>
              </a:rPr>
              <a:t>Vinçotte</a:t>
            </a:r>
            <a:r>
              <a:rPr lang="nl-BE" altLang="nl-NL" sz="1800" b="0" dirty="0">
                <a:solidFill>
                  <a:prstClr val="black"/>
                </a:solidFill>
              </a:rPr>
              <a:t> of burgemeester (binnen 2 m-termijn)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indienen bij </a:t>
            </a:r>
            <a:r>
              <a:rPr lang="nl-BE" altLang="nl-NL" sz="1800" dirty="0">
                <a:solidFill>
                  <a:prstClr val="black"/>
                </a:solidFill>
              </a:rPr>
              <a:t>Technische Commissie Brandveiligheid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beroep kan ook afwijkingsaanvraag inhouden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2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doelstellingen logiesdecreet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800" b="0" dirty="0">
                <a:solidFill>
                  <a:prstClr val="black"/>
                </a:solidFill>
              </a:rPr>
              <a:t>administratieve </a:t>
            </a:r>
            <a:r>
              <a:rPr lang="nl-BE" sz="1800" dirty="0">
                <a:solidFill>
                  <a:prstClr val="black"/>
                </a:solidFill>
              </a:rPr>
              <a:t>VEREENVOUDIGING</a:t>
            </a:r>
            <a:r>
              <a:rPr lang="nl-BE" sz="1800" b="0" dirty="0">
                <a:solidFill>
                  <a:prstClr val="black"/>
                </a:solidFill>
              </a:rPr>
              <a:t> </a:t>
            </a:r>
            <a:endParaRPr lang="nl-BE" sz="18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begeleiding en </a:t>
            </a:r>
            <a:r>
              <a:rPr lang="nl-BE" altLang="nl-NL" sz="1800" dirty="0">
                <a:solidFill>
                  <a:prstClr val="black"/>
                </a:solidFill>
              </a:rPr>
              <a:t>advisering</a:t>
            </a:r>
            <a:r>
              <a:rPr lang="nl-BE" altLang="nl-NL" sz="1800" b="0" dirty="0">
                <a:solidFill>
                  <a:prstClr val="black"/>
                </a:solidFill>
              </a:rPr>
              <a:t> in plaats van procedures en papier</a:t>
            </a:r>
            <a:r>
              <a:rPr lang="nl-BE" sz="1800" b="0" dirty="0">
                <a:solidFill>
                  <a:prstClr val="black"/>
                </a:solidFill>
              </a:rPr>
              <a:t>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	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schemeClr val="tx1"/>
                </a:solidFill>
              </a:rPr>
              <a:t> </a:t>
            </a:r>
            <a:r>
              <a:rPr lang="nl-BE" altLang="nl-NL" sz="1800" dirty="0">
                <a:solidFill>
                  <a:schemeClr val="tx1"/>
                </a:solidFill>
              </a:rPr>
              <a:t>vertrouwen</a:t>
            </a:r>
            <a:r>
              <a:rPr lang="nl-BE" altLang="nl-NL" sz="1800" b="0" dirty="0">
                <a:solidFill>
                  <a:schemeClr val="tx1"/>
                </a:solidFill>
              </a:rPr>
              <a:t> en </a:t>
            </a:r>
            <a:r>
              <a:rPr lang="nl-BE" altLang="nl-NL" sz="1800" dirty="0">
                <a:solidFill>
                  <a:schemeClr val="tx1"/>
                </a:solidFill>
              </a:rPr>
              <a:t>verantwoordelijkheid</a:t>
            </a:r>
            <a:r>
              <a:rPr lang="nl-BE" altLang="nl-NL" sz="1800" b="0" dirty="0">
                <a:solidFill>
                  <a:schemeClr val="tx1"/>
                </a:solidFill>
              </a:rPr>
              <a:t> geven aan uitbater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</a:pP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 </a:t>
            </a:r>
            <a:r>
              <a:rPr lang="nl-BE" altLang="nl-NL" sz="1800" dirty="0">
                <a:solidFill>
                  <a:prstClr val="black"/>
                </a:solidFill>
              </a:rPr>
              <a:t>FOCUS</a:t>
            </a:r>
            <a:r>
              <a:rPr lang="nl-BE" altLang="nl-NL" sz="1800" b="0" dirty="0">
                <a:solidFill>
                  <a:prstClr val="black"/>
                </a:solidFill>
              </a:rPr>
              <a:t> = consumentenbescherming (</a:t>
            </a:r>
            <a:r>
              <a:rPr lang="nl-BE" altLang="nl-NL" sz="1800" dirty="0">
                <a:solidFill>
                  <a:prstClr val="black"/>
                </a:solidFill>
              </a:rPr>
              <a:t>veiligheid, kwaliteit </a:t>
            </a:r>
            <a:r>
              <a:rPr lang="nl-BE" altLang="nl-NL" sz="1800" b="0" dirty="0">
                <a:solidFill>
                  <a:prstClr val="black"/>
                </a:solidFill>
              </a:rPr>
              <a:t>en </a:t>
            </a:r>
            <a:r>
              <a:rPr lang="nl-BE" altLang="nl-NL" sz="1800" dirty="0">
                <a:solidFill>
                  <a:prstClr val="black"/>
                </a:solidFill>
              </a:rPr>
              <a:t>comfort</a:t>
            </a:r>
            <a:r>
              <a:rPr lang="nl-BE" altLang="nl-NL" sz="1800" b="0" dirty="0">
                <a:solidFill>
                  <a:prstClr val="black"/>
                </a:solidFill>
              </a:rPr>
              <a:t>)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controle op </a:t>
            </a:r>
            <a:r>
              <a:rPr lang="nl-BE" altLang="nl-NL" sz="1800" b="0" dirty="0">
                <a:solidFill>
                  <a:schemeClr val="tx1"/>
                </a:solidFill>
              </a:rPr>
              <a:t>stedenbouw, milieu, voedsel,… via eigen regelgeving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900" b="0" dirty="0">
                <a:solidFill>
                  <a:prstClr val="black"/>
                </a:solidFill>
              </a:rPr>
              <a:t>	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177800" algn="l"/>
              </a:tabLst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geldt voor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25963"/>
          </a:xfrm>
        </p:spPr>
        <p:txBody>
          <a:bodyPr>
            <a:normAutofit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nl-BE" sz="1800" b="0" dirty="0">
                <a:solidFill>
                  <a:prstClr val="black"/>
                </a:solidFill>
              </a:rPr>
              <a:t> elk logies dat in Vlaanderen </a:t>
            </a:r>
            <a:r>
              <a:rPr lang="nl-BE" sz="1800" dirty="0">
                <a:solidFill>
                  <a:prstClr val="black"/>
                </a:solidFill>
              </a:rPr>
              <a:t>op de toeristische markt wordt aangeboden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nl-BE" sz="1800" b="0" dirty="0">
                <a:solidFill>
                  <a:prstClr val="black"/>
                </a:solidFill>
              </a:rPr>
              <a:t> door de exploitant of via een tussenpersoon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nl-BE" sz="1800" b="0" dirty="0">
                <a:solidFill>
                  <a:prstClr val="black"/>
                </a:solidFill>
              </a:rPr>
              <a:t> en tegen </a:t>
            </a:r>
            <a:r>
              <a:rPr lang="nl-BE" sz="1800" dirty="0">
                <a:solidFill>
                  <a:prstClr val="black"/>
                </a:solidFill>
              </a:rPr>
              <a:t>betaling</a:t>
            </a:r>
            <a:r>
              <a:rPr lang="nl-BE" sz="1800" b="0" dirty="0">
                <a:solidFill>
                  <a:prstClr val="black"/>
                </a:solidFill>
              </a:rPr>
              <a:t> een verblijfmogelijkheid aanbiedt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nl-BE" sz="1800" dirty="0">
                <a:solidFill>
                  <a:prstClr val="black"/>
                </a:solidFill>
              </a:rPr>
              <a:t> professioneel of occasioneel </a:t>
            </a:r>
            <a:r>
              <a:rPr lang="nl-BE" sz="1800" b="0" dirty="0">
                <a:solidFill>
                  <a:prstClr val="black"/>
                </a:solidFill>
              </a:rPr>
              <a:t>maakt daarbij niet uit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nl-BE" sz="1800" b="0" dirty="0">
                <a:solidFill>
                  <a:prstClr val="black"/>
                </a:solidFill>
              </a:rPr>
              <a:t> 1 weekend per jaar of ieder weekend maakt geen verschil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Blip>
                <a:blip r:embed="rId2"/>
              </a:buBlip>
              <a:tabLst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Blip>
                <a:blip r:embed="rId2"/>
              </a:buBlip>
              <a:tabLst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  <a:defRPr/>
            </a:pPr>
            <a:r>
              <a:rPr lang="nl-BE" sz="1800" b="0" dirty="0">
                <a:solidFill>
                  <a:schemeClr val="tx1"/>
                </a:solidFill>
              </a:rPr>
              <a:t>→  </a:t>
            </a:r>
            <a:r>
              <a:rPr lang="nl-BE" sz="1800" dirty="0" err="1">
                <a:solidFill>
                  <a:schemeClr val="tx1"/>
                </a:solidFill>
              </a:rPr>
              <a:t>AANMELDINGsplicht</a:t>
            </a:r>
            <a:r>
              <a:rPr lang="nl-BE" sz="1800" dirty="0">
                <a:solidFill>
                  <a:schemeClr val="tx1"/>
                </a:solidFill>
              </a:rPr>
              <a:t> </a:t>
            </a:r>
            <a:r>
              <a:rPr lang="nl-BE" sz="1800" b="0" dirty="0">
                <a:solidFill>
                  <a:schemeClr val="tx1"/>
                </a:solidFill>
              </a:rPr>
              <a:t>voor alle toeristische logies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ct val="90000"/>
              <a:buNone/>
              <a:tabLst/>
              <a:defRPr/>
            </a:pPr>
            <a:r>
              <a:rPr lang="nl-BE" sz="1800" b="0" dirty="0">
                <a:solidFill>
                  <a:schemeClr val="tx1"/>
                </a:solidFill>
              </a:rPr>
              <a:t>→ </a:t>
            </a:r>
            <a:r>
              <a:rPr lang="nl-BE" sz="1800" b="0" dirty="0">
                <a:solidFill>
                  <a:prstClr val="black"/>
                </a:solidFill>
              </a:rPr>
              <a:t>publiek online </a:t>
            </a:r>
            <a:r>
              <a:rPr lang="nl-BE" sz="1800" dirty="0">
                <a:solidFill>
                  <a:prstClr val="black"/>
                </a:solidFill>
              </a:rPr>
              <a:t>logiesregister </a:t>
            </a:r>
            <a:endParaRPr lang="nl-BE" sz="1800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3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jeugdverblijven?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altLang="nl-NL" sz="180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800" dirty="0">
                <a:solidFill>
                  <a:prstClr val="black"/>
                </a:solidFill>
              </a:rPr>
              <a:t> </a:t>
            </a:r>
            <a:r>
              <a:rPr lang="nl-BE" sz="1800" b="0" dirty="0">
                <a:solidFill>
                  <a:prstClr val="black"/>
                </a:solidFill>
              </a:rPr>
              <a:t>decreet Toerisme voor Allen (TVA) werd opgeheven vanaf 1/1/2023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800" b="0" dirty="0">
                <a:solidFill>
                  <a:prstClr val="black"/>
                </a:solidFill>
              </a:rPr>
              <a:t> </a:t>
            </a:r>
            <a:r>
              <a:rPr lang="nl-BE" sz="1800" dirty="0">
                <a:solidFill>
                  <a:prstClr val="black"/>
                </a:solidFill>
              </a:rPr>
              <a:t>TVA-erkende jeugdverblijven </a:t>
            </a:r>
            <a:r>
              <a:rPr lang="nl-BE" sz="1800" b="0" dirty="0">
                <a:solidFill>
                  <a:prstClr val="black"/>
                </a:solidFill>
              </a:rPr>
              <a:t>worden als aangemeld beschouwd</a:t>
            </a:r>
            <a:endParaRPr lang="nl-BE" altLang="nl-NL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800" b="0" dirty="0">
                <a:solidFill>
                  <a:prstClr val="black"/>
                </a:solidFill>
              </a:rPr>
              <a:t>	</a:t>
            </a:r>
            <a:r>
              <a:rPr lang="nl-BE" sz="1800" b="0" dirty="0">
                <a:solidFill>
                  <a:schemeClr val="tx1"/>
                </a:solidFill>
              </a:rPr>
              <a:t>→ geen nieuwe aanmelding nodig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altLang="nl-NL" sz="1800" b="0" dirty="0">
                <a:solidFill>
                  <a:prstClr val="black"/>
                </a:solidFill>
              </a:rPr>
              <a:t>	</a:t>
            </a: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r>
              <a:rPr lang="nl-BE" sz="1800" b="0" dirty="0">
                <a:solidFill>
                  <a:schemeClr val="tx1"/>
                </a:solidFill>
              </a:rPr>
              <a:t> </a:t>
            </a:r>
            <a:r>
              <a:rPr lang="nl-BE" sz="1800" u="sng" dirty="0">
                <a:solidFill>
                  <a:schemeClr val="tx1"/>
                </a:solidFill>
              </a:rPr>
              <a:t>principieel</a:t>
            </a:r>
            <a:r>
              <a:rPr lang="nl-BE" sz="1800" dirty="0">
                <a:solidFill>
                  <a:schemeClr val="tx1"/>
                </a:solidFill>
              </a:rPr>
              <a:t> erkende jeugdverblijven </a:t>
            </a:r>
            <a:r>
              <a:rPr lang="nl-BE" sz="1800" b="0" dirty="0">
                <a:solidFill>
                  <a:schemeClr val="tx1"/>
                </a:solidFill>
              </a:rPr>
              <a:t>(voor 1/1/2023) ?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800" b="0" dirty="0">
              <a:solidFill>
                <a:schemeClr val="tx1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800" b="0" dirty="0">
                <a:solidFill>
                  <a:schemeClr val="tx1"/>
                </a:solidFill>
              </a:rPr>
              <a:t>	→ </a:t>
            </a:r>
            <a:r>
              <a:rPr lang="nl-BE" sz="1800" dirty="0">
                <a:solidFill>
                  <a:schemeClr val="tx1"/>
                </a:solidFill>
              </a:rPr>
              <a:t>moeten </a:t>
            </a:r>
            <a:r>
              <a:rPr lang="nl-BE" sz="1800" u="sng" dirty="0">
                <a:solidFill>
                  <a:schemeClr val="tx1"/>
                </a:solidFill>
              </a:rPr>
              <a:t>WEL</a:t>
            </a:r>
            <a:r>
              <a:rPr lang="nl-BE" sz="1800" dirty="0">
                <a:solidFill>
                  <a:schemeClr val="tx1"/>
                </a:solidFill>
              </a:rPr>
              <a:t> aangemeld worden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schemeClr val="tx1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800" b="0" dirty="0">
                <a:solidFill>
                  <a:schemeClr val="tx1"/>
                </a:solidFill>
              </a:rPr>
              <a:t>	! voordat wordt gestart met de uitbating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endParaRPr lang="nl-BE" sz="1800" b="0" dirty="0">
              <a:solidFill>
                <a:schemeClr val="tx1"/>
              </a:solidFill>
            </a:endParaRP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800" b="0" dirty="0">
                <a:solidFill>
                  <a:schemeClr val="tx1"/>
                </a:solidFill>
              </a:rPr>
              <a:t>	moeten bij start uitbating voldoen aan alle regels van logiesdecreet </a:t>
            </a:r>
          </a:p>
          <a:p>
            <a:pPr marL="0" indent="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None/>
              <a:tabLst/>
            </a:pPr>
            <a:r>
              <a:rPr lang="nl-BE" sz="1800" b="0" dirty="0">
                <a:solidFill>
                  <a:schemeClr val="tx1"/>
                </a:solidFill>
              </a:rPr>
              <a:t>	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</a:pPr>
            <a:endParaRPr lang="nl-BE" sz="1800" dirty="0">
              <a:solidFill>
                <a:schemeClr val="tx1"/>
              </a:solidFill>
            </a:endParaRPr>
          </a:p>
          <a:p>
            <a:pPr>
              <a:tabLst>
                <a:tab pos="177800" algn="l"/>
              </a:tabLst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5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geldt </a:t>
            </a:r>
            <a:r>
              <a:rPr lang="nl-BE" altLang="nl-BE" u="sng" dirty="0"/>
              <a:t>niet</a:t>
            </a:r>
            <a:r>
              <a:rPr lang="nl-BE" altLang="nl-BE" dirty="0"/>
              <a:t> voor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25963"/>
          </a:xfrm>
        </p:spPr>
        <p:txBody>
          <a:bodyPr>
            <a:normAutofit lnSpcReduction="10000"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gratis</a:t>
            </a:r>
            <a:r>
              <a:rPr lang="nl-NL" sz="1800" b="0" dirty="0">
                <a:solidFill>
                  <a:prstClr val="black"/>
                </a:solidFill>
              </a:rPr>
              <a:t> logies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logies dat alleen aan kennissen wordt verhuurd (</a:t>
            </a:r>
            <a:r>
              <a:rPr lang="nl-NL" sz="1800" dirty="0">
                <a:solidFill>
                  <a:prstClr val="black"/>
                </a:solidFill>
              </a:rPr>
              <a:t>zonder promotie</a:t>
            </a:r>
            <a:r>
              <a:rPr lang="nl-NL" sz="1800" b="0" dirty="0">
                <a:solidFill>
                  <a:prstClr val="black"/>
                </a:solidFill>
              </a:rPr>
              <a:t>)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jeugdbewegingskampen</a:t>
            </a:r>
            <a:r>
              <a:rPr lang="nl-NL" sz="1800" b="0" dirty="0">
                <a:solidFill>
                  <a:prstClr val="black"/>
                </a:solidFill>
              </a:rPr>
              <a:t> op kampterreinen (max. 75d / jaar)*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kamperen door </a:t>
            </a:r>
            <a:r>
              <a:rPr lang="nl-NL" sz="1800" dirty="0">
                <a:solidFill>
                  <a:prstClr val="black"/>
                </a:solidFill>
              </a:rPr>
              <a:t>georganiseerde groepen </a:t>
            </a:r>
            <a:r>
              <a:rPr lang="nl-NL" sz="1800" b="0" dirty="0">
                <a:solidFill>
                  <a:prstClr val="black"/>
                </a:solidFill>
              </a:rPr>
              <a:t>met begeleiding (max. 75d / jaar)*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overnachten in of naast jeugdlokalen door </a:t>
            </a:r>
            <a:r>
              <a:rPr lang="nl-NL" sz="1800" dirty="0">
                <a:solidFill>
                  <a:prstClr val="black"/>
                </a:solidFill>
              </a:rPr>
              <a:t>georganiseerde jeugdgroepen </a:t>
            </a:r>
            <a:r>
              <a:rPr lang="nl-NL" sz="1800" b="0" dirty="0">
                <a:solidFill>
                  <a:prstClr val="black"/>
                </a:solidFill>
              </a:rPr>
              <a:t>onder begeleiding (max. 60d / jaar)*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evenementencampings</a:t>
            </a:r>
            <a:r>
              <a:rPr lang="nl-NL" sz="1800" b="0" dirty="0">
                <a:solidFill>
                  <a:prstClr val="black"/>
                </a:solidFill>
              </a:rPr>
              <a:t> (max. 75d / jaar)*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paalkampeerterreinen</a:t>
            </a:r>
            <a:r>
              <a:rPr lang="nl-NL" sz="1800" b="0" dirty="0">
                <a:solidFill>
                  <a:prstClr val="black"/>
                </a:solidFill>
              </a:rPr>
              <a:t> (geregeld in Bos- en Natuurdecreet)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nl-BE" sz="1800" b="0" dirty="0">
                <a:solidFill>
                  <a:prstClr val="black"/>
                </a:solidFill>
              </a:rPr>
              <a:t>* moet wel gemeld worden bij gemeente ! (bv. 60d = 20 weekends)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4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geldt </a:t>
            </a:r>
            <a:r>
              <a:rPr lang="nl-BE" altLang="nl-BE" u="sng" dirty="0"/>
              <a:t>niet</a:t>
            </a:r>
            <a:r>
              <a:rPr lang="nl-BE" altLang="nl-BE" dirty="0"/>
              <a:t> voor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25963"/>
          </a:xfrm>
        </p:spPr>
        <p:txBody>
          <a:bodyPr>
            <a:normAutofit lnSpcReduction="10000"/>
          </a:bodyPr>
          <a:lstStyle/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</a:pPr>
            <a:endParaRPr lang="nl-BE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gratis</a:t>
            </a:r>
            <a:r>
              <a:rPr lang="nl-NL" sz="1800" b="0" dirty="0">
                <a:solidFill>
                  <a:prstClr val="black"/>
                </a:solidFill>
              </a:rPr>
              <a:t> logies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logies dat alleen aan kennissen wordt verhuurd (</a:t>
            </a:r>
            <a:r>
              <a:rPr lang="nl-NL" sz="1800" dirty="0">
                <a:solidFill>
                  <a:prstClr val="black"/>
                </a:solidFill>
              </a:rPr>
              <a:t>zonder promotie</a:t>
            </a:r>
            <a:r>
              <a:rPr lang="nl-NL" sz="1800" b="0" dirty="0">
                <a:solidFill>
                  <a:prstClr val="black"/>
                </a:solidFill>
              </a:rPr>
              <a:t>)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srgbClr val="FF0000"/>
                </a:solidFill>
              </a:rPr>
              <a:t> </a:t>
            </a:r>
            <a:r>
              <a:rPr lang="nl-NL" sz="1800" dirty="0">
                <a:solidFill>
                  <a:srgbClr val="FF0000"/>
                </a:solidFill>
              </a:rPr>
              <a:t>jeugdbewegingskampen</a:t>
            </a:r>
            <a:r>
              <a:rPr lang="nl-NL" sz="1800" b="0" dirty="0">
                <a:solidFill>
                  <a:srgbClr val="FF0000"/>
                </a:solidFill>
              </a:rPr>
              <a:t> op kampterreinen (max. 75d / jaar)*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srgbClr val="FF0000"/>
                </a:solidFill>
              </a:rPr>
              <a:t> kamperen door </a:t>
            </a:r>
            <a:r>
              <a:rPr lang="nl-NL" sz="1800" dirty="0">
                <a:solidFill>
                  <a:srgbClr val="FF0000"/>
                </a:solidFill>
              </a:rPr>
              <a:t>georganiseerde groepen </a:t>
            </a:r>
            <a:r>
              <a:rPr lang="nl-NL" sz="1800" b="0" dirty="0">
                <a:solidFill>
                  <a:srgbClr val="FF0000"/>
                </a:solidFill>
              </a:rPr>
              <a:t>met begeleiding (max. 75d / jaar)*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srgbClr val="FF0000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srgbClr val="FF0000"/>
                </a:solidFill>
              </a:rPr>
              <a:t> overnachten in of naast jeugdlokalen door </a:t>
            </a:r>
            <a:r>
              <a:rPr lang="nl-NL" sz="1800" dirty="0">
                <a:solidFill>
                  <a:srgbClr val="FF0000"/>
                </a:solidFill>
              </a:rPr>
              <a:t>georganiseerde jeugdgroepen </a:t>
            </a:r>
            <a:r>
              <a:rPr lang="nl-NL" sz="1800" b="0" dirty="0">
                <a:solidFill>
                  <a:srgbClr val="FF0000"/>
                </a:solidFill>
              </a:rPr>
              <a:t>onder begeleiding (max. 60d / jaar)*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evenementencampings</a:t>
            </a:r>
            <a:r>
              <a:rPr lang="nl-NL" sz="1800" b="0" dirty="0">
                <a:solidFill>
                  <a:prstClr val="black"/>
                </a:solidFill>
              </a:rPr>
              <a:t> (max. 75d / jaar)* </a:t>
            </a: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endParaRPr lang="nl-NL" sz="1800" b="0" dirty="0">
              <a:solidFill>
                <a:prstClr val="black"/>
              </a:solidFill>
            </a:endParaRPr>
          </a:p>
          <a:p>
            <a:pPr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x"/>
              <a:tabLst/>
              <a:defRPr/>
            </a:pPr>
            <a:r>
              <a:rPr lang="nl-NL" sz="1800" b="0" dirty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paalkampeerterreinen</a:t>
            </a:r>
            <a:r>
              <a:rPr lang="nl-NL" sz="1800" b="0" dirty="0">
                <a:solidFill>
                  <a:prstClr val="black"/>
                </a:solidFill>
              </a:rPr>
              <a:t> (geregeld in Bos- en Natuurdecreet)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sz="1800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nl-BE" sz="1800" b="0" dirty="0">
                <a:solidFill>
                  <a:srgbClr val="FF0000"/>
                </a:solidFill>
              </a:rPr>
              <a:t>* moet wel gemeld worden bij gemeente !</a:t>
            </a:r>
          </a:p>
          <a:p>
            <a:pPr marL="0" indent="0">
              <a:buNone/>
              <a:defRPr/>
            </a:pPr>
            <a:endParaRPr lang="nl-B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D4A5F992-85C6-40CE-B487-787E38062745}"/>
              </a:ext>
            </a:extLst>
          </p:cNvPr>
          <p:cNvSpPr/>
          <p:nvPr/>
        </p:nvSpPr>
        <p:spPr>
          <a:xfrm>
            <a:off x="1631504" y="1916832"/>
            <a:ext cx="8712968" cy="280831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92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verplichte basisvoorwaarden (voor alle logies)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b="1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logies is </a:t>
            </a:r>
            <a:r>
              <a:rPr lang="nl-NL" sz="1900" b="1" dirty="0">
                <a:solidFill>
                  <a:schemeClr val="tx1"/>
                </a:solidFill>
              </a:rPr>
              <a:t>aangemeld </a:t>
            </a: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b="1" dirty="0">
                <a:solidFill>
                  <a:schemeClr val="tx1"/>
                </a:solidFill>
              </a:rPr>
              <a:t>brandveiligheidsattest</a:t>
            </a:r>
            <a:r>
              <a:rPr lang="nl-NL" sz="1900" dirty="0">
                <a:solidFill>
                  <a:schemeClr val="tx1"/>
                </a:solidFill>
              </a:rPr>
              <a:t> (specifieke brandveiligheidsvoorwaarden)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logies is </a:t>
            </a:r>
            <a:r>
              <a:rPr lang="nl-NL" sz="1900" b="1" dirty="0">
                <a:solidFill>
                  <a:schemeClr val="tx1"/>
                </a:solidFill>
              </a:rPr>
              <a:t>proper en onderhouden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b="1" dirty="0">
                <a:solidFill>
                  <a:schemeClr val="tx1"/>
                </a:solidFill>
              </a:rPr>
              <a:t>verzekeringen</a:t>
            </a:r>
            <a:r>
              <a:rPr lang="nl-BE" sz="1900" dirty="0">
                <a:solidFill>
                  <a:schemeClr val="tx1"/>
                </a:solidFill>
              </a:rPr>
              <a:t> voor brand en burgerlijke aansprakelijkheid </a:t>
            </a: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NL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NL" sz="1900" dirty="0">
                <a:solidFill>
                  <a:schemeClr val="tx1"/>
                </a:solidFill>
              </a:rPr>
              <a:t>uitbater is niet veroordeeld voor bepaalde misdrijven</a:t>
            </a: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logies wordt </a:t>
            </a:r>
            <a:r>
              <a:rPr lang="nl-BE" sz="1900" b="1" dirty="0">
                <a:solidFill>
                  <a:schemeClr val="tx1"/>
                </a:solidFill>
              </a:rPr>
              <a:t>niet per uur </a:t>
            </a:r>
            <a:r>
              <a:rPr lang="nl-BE" sz="1900" dirty="0">
                <a:solidFill>
                  <a:schemeClr val="tx1"/>
                </a:solidFill>
              </a:rPr>
              <a:t>aangeboden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uitbater heeft </a:t>
            </a:r>
            <a:r>
              <a:rPr lang="nl-BE" sz="1900" b="1" dirty="0">
                <a:solidFill>
                  <a:schemeClr val="tx1"/>
                </a:solidFill>
              </a:rPr>
              <a:t>eigendomsbewijs of huurovereenkomst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informatie over logies is </a:t>
            </a:r>
            <a:r>
              <a:rPr lang="nl-BE" sz="1900" b="1" dirty="0">
                <a:solidFill>
                  <a:schemeClr val="tx1"/>
                </a:solidFill>
              </a:rPr>
              <a:t>waarheidsgetrouw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b="1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dirty="0">
                <a:solidFill>
                  <a:schemeClr val="tx1"/>
                </a:solidFill>
              </a:rPr>
              <a:t>voldoet aan de </a:t>
            </a:r>
            <a:r>
              <a:rPr lang="nl-BE" sz="1900" b="1" dirty="0">
                <a:solidFill>
                  <a:schemeClr val="tx1"/>
                </a:solidFill>
              </a:rPr>
              <a:t>stedenbouwkundige regels</a:t>
            </a: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endParaRPr lang="nl-BE" sz="1900" b="1" dirty="0">
              <a:solidFill>
                <a:schemeClr val="tx1"/>
              </a:solidFill>
            </a:endParaRPr>
          </a:p>
          <a:p>
            <a:pPr marL="342900" lvl="2" indent="-342900" defTabSz="91440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+mj-lt"/>
              <a:buAutoNum type="arabicParenR"/>
              <a:defRPr/>
            </a:pPr>
            <a:r>
              <a:rPr lang="nl-BE" sz="1900" b="1" dirty="0">
                <a:solidFill>
                  <a:schemeClr val="tx1"/>
                </a:solidFill>
              </a:rPr>
              <a:t>uitbatingsvoorwaarden </a:t>
            </a:r>
            <a:r>
              <a:rPr lang="nl-BE" sz="1900" dirty="0">
                <a:solidFill>
                  <a:schemeClr val="tx1"/>
                </a:solidFill>
              </a:rPr>
              <a:t>(inrichting, voorzieningen, …)</a:t>
            </a:r>
            <a:endParaRPr lang="nl-BE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2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JT">
      <a:dk1>
        <a:srgbClr val="111B41"/>
      </a:dk1>
      <a:lt1>
        <a:srgbClr val="FFFFFF"/>
      </a:lt1>
      <a:dk2>
        <a:srgbClr val="44546A"/>
      </a:dk2>
      <a:lt2>
        <a:srgbClr val="E7E6E6"/>
      </a:lt2>
      <a:accent1>
        <a:srgbClr val="5EAEE1"/>
      </a:accent1>
      <a:accent2>
        <a:srgbClr val="E3C25F"/>
      </a:accent2>
      <a:accent3>
        <a:srgbClr val="D8866C"/>
      </a:accent3>
      <a:accent4>
        <a:srgbClr val="77C589"/>
      </a:accent4>
      <a:accent5>
        <a:srgbClr val="4682A9"/>
      </a:accent5>
      <a:accent6>
        <a:srgbClr val="599367"/>
      </a:accent6>
      <a:hlink>
        <a:srgbClr val="111B41"/>
      </a:hlink>
      <a:folHlink>
        <a:srgbClr val="111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JT">
      <a:dk1>
        <a:srgbClr val="111B41"/>
      </a:dk1>
      <a:lt1>
        <a:srgbClr val="FFFFFF"/>
      </a:lt1>
      <a:dk2>
        <a:srgbClr val="44546A"/>
      </a:dk2>
      <a:lt2>
        <a:srgbClr val="E7E6E6"/>
      </a:lt2>
      <a:accent1>
        <a:srgbClr val="5EAEE1"/>
      </a:accent1>
      <a:accent2>
        <a:srgbClr val="E3C25F"/>
      </a:accent2>
      <a:accent3>
        <a:srgbClr val="D8866C"/>
      </a:accent3>
      <a:accent4>
        <a:srgbClr val="77C589"/>
      </a:accent4>
      <a:accent5>
        <a:srgbClr val="4682A9"/>
      </a:accent5>
      <a:accent6>
        <a:srgbClr val="599367"/>
      </a:accent6>
      <a:hlink>
        <a:srgbClr val="111B41"/>
      </a:hlink>
      <a:folHlink>
        <a:srgbClr val="111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SIT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1824</Words>
  <Application>Microsoft Office PowerPoint</Application>
  <PresentationFormat>Breedbeeld</PresentationFormat>
  <Paragraphs>522</Paragraphs>
  <Slides>38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Diatitels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Poppins</vt:lpstr>
      <vt:lpstr>Symbol</vt:lpstr>
      <vt:lpstr>Wingdings</vt:lpstr>
      <vt:lpstr>Office Theme</vt:lpstr>
      <vt:lpstr>1_Office Theme</vt:lpstr>
      <vt:lpstr>VISITFLANDERS</vt:lpstr>
      <vt:lpstr>1_Aangepast ontwerp</vt:lpstr>
      <vt:lpstr>Het logiesdecreet</vt:lpstr>
      <vt:lpstr>HET TOERISTISCHE LOGIESDECREET  IN ÉÉN OOGOPSLAG</vt:lpstr>
      <vt:lpstr>doelstellingen logiesdecreet</vt:lpstr>
      <vt:lpstr>doelstellingen logiesdecreet</vt:lpstr>
      <vt:lpstr>geldt voor …</vt:lpstr>
      <vt:lpstr>jeugdverblijven?</vt:lpstr>
      <vt:lpstr>geldt niet voor …</vt:lpstr>
      <vt:lpstr>geldt niet voor …</vt:lpstr>
      <vt:lpstr>verplichte basisvoorwaarden (voor alle logies)</vt:lpstr>
      <vt:lpstr>verplichte basisvoorwaarden (voor alle logies)</vt:lpstr>
      <vt:lpstr>verplichte basisvoorwaarden (voor alle logies)</vt:lpstr>
      <vt:lpstr>uitbatingsvoorwaarden</vt:lpstr>
      <vt:lpstr>erkenning</vt:lpstr>
      <vt:lpstr>comfortclassificatie </vt:lpstr>
      <vt:lpstr>erkenningsschilden</vt:lpstr>
      <vt:lpstr>in één oogopslag</vt:lpstr>
      <vt:lpstr>controle en sancties</vt:lpstr>
      <vt:lpstr>meer info</vt:lpstr>
      <vt:lpstr> UITBATINGSVOORWAARDEN JEUGDVERBLIJVEN</vt:lpstr>
      <vt:lpstr>uitbatingsvoorwaarden voor alle jeugdverblijven</vt:lpstr>
      <vt:lpstr>uitbatingsvoorwaarden voor alle jeugdverblijven </vt:lpstr>
      <vt:lpstr>uitbatingsvoorwaarden voor alle jeugdverblijven </vt:lpstr>
      <vt:lpstr>uitbatingsvoorwaarden voor alle jeugdverblijven </vt:lpstr>
      <vt:lpstr>uitbatingsvoorwaarden voor alle jeugdverblijven</vt:lpstr>
      <vt:lpstr>COMFORTCLASSIFICATIE JEUGDVERBLIJVEN</vt:lpstr>
      <vt:lpstr>classificatienormen </vt:lpstr>
      <vt:lpstr>classificatienormen </vt:lpstr>
      <vt:lpstr>BRANDVEILIGHEID </vt:lpstr>
      <vt:lpstr>jeugdverblijven ?</vt:lpstr>
      <vt:lpstr>jeugdverblijven ?</vt:lpstr>
      <vt:lpstr>brandveiligheidsnormen</vt:lpstr>
      <vt:lpstr>brandveiligheidsnormen</vt:lpstr>
      <vt:lpstr>brandveiligheidsnormen</vt:lpstr>
      <vt:lpstr>brandveiligheidsattesten</vt:lpstr>
      <vt:lpstr>brandveiligheidsattesten</vt:lpstr>
      <vt:lpstr>brandveiligheidsattesten</vt:lpstr>
      <vt:lpstr>afwijken van de brandnormen? …</vt:lpstr>
      <vt:lpstr>beroep ?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titel</dc:title>
  <dc:creator>Astrid Vanderborght | Studio Boiler</dc:creator>
  <cp:lastModifiedBy>Frederik Vercammen</cp:lastModifiedBy>
  <cp:revision>28</cp:revision>
  <dcterms:created xsi:type="dcterms:W3CDTF">2022-05-24T13:47:24Z</dcterms:created>
  <dcterms:modified xsi:type="dcterms:W3CDTF">2023-02-16T13:38:49Z</dcterms:modified>
</cp:coreProperties>
</file>