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  <p:sldMasterId id="2147483708" r:id="rId3"/>
    <p:sldMasterId id="2147483711" r:id="rId4"/>
  </p:sldMasterIdLst>
  <p:notesMasterIdLst>
    <p:notesMasterId r:id="rId33"/>
  </p:notesMasterIdLst>
  <p:sldIdLst>
    <p:sldId id="415" r:id="rId5"/>
    <p:sldId id="316" r:id="rId6"/>
    <p:sldId id="333" r:id="rId7"/>
    <p:sldId id="338" r:id="rId8"/>
    <p:sldId id="339" r:id="rId9"/>
    <p:sldId id="348" r:id="rId10"/>
    <p:sldId id="343" r:id="rId11"/>
    <p:sldId id="340" r:id="rId12"/>
    <p:sldId id="351" r:id="rId13"/>
    <p:sldId id="334" r:id="rId14"/>
    <p:sldId id="335" r:id="rId15"/>
    <p:sldId id="350" r:id="rId16"/>
    <p:sldId id="336" r:id="rId17"/>
    <p:sldId id="337" r:id="rId18"/>
    <p:sldId id="341" r:id="rId19"/>
    <p:sldId id="342" r:id="rId20"/>
    <p:sldId id="363" r:id="rId21"/>
    <p:sldId id="353" r:id="rId22"/>
    <p:sldId id="356" r:id="rId23"/>
    <p:sldId id="357" r:id="rId24"/>
    <p:sldId id="477" r:id="rId25"/>
    <p:sldId id="361" r:id="rId26"/>
    <p:sldId id="362" r:id="rId27"/>
    <p:sldId id="364" r:id="rId28"/>
    <p:sldId id="478" r:id="rId29"/>
    <p:sldId id="374" r:id="rId30"/>
    <p:sldId id="344" r:id="rId31"/>
    <p:sldId id="347" r:id="rId3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B41"/>
    <a:srgbClr val="AFD6F0"/>
    <a:srgbClr val="EFF7FC"/>
    <a:srgbClr val="F8F0D7"/>
    <a:srgbClr val="ECC2B6"/>
    <a:srgbClr val="BBE2C4"/>
    <a:srgbClr val="F1F9F3"/>
    <a:srgbClr val="FCF9EF"/>
    <a:srgbClr val="FB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728"/>
  </p:normalViewPr>
  <p:slideViewPr>
    <p:cSldViewPr snapToGrid="0" snapToObjects="1">
      <p:cViewPr varScale="1">
        <p:scale>
          <a:sx n="104" d="100"/>
          <a:sy n="104" d="100"/>
        </p:scale>
        <p:origin x="4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5C09-A9E6-4356-A04C-DC1542272452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568E-FC27-40DD-9985-FE98968EC2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3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CFA-24F0-3A26-ECF8-FFE3C925F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6B92-E6E6-7DF5-B68A-A1AFDE09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D010-5194-5C47-4C35-C1022B4E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587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586A65-8B03-C777-CA9E-C33369E6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4735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221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2619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080F-E530-08F7-6362-D9A96D3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54EA1B-63E9-8F78-1E58-54E6307AF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297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CFA-24F0-3A26-ECF8-FFE3C925F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6B92-E6E6-7DF5-B68A-A1AFDE09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D010-5194-5C47-4C35-C1022B4E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090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886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1D13A7-C865-A90D-E2E5-8D64E365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E6E339-A19A-B710-CC76-73B6EF95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34AE5A-F6B0-CBD9-190B-BA13AF6C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079824-4E7A-42D6-B8F8-B0E44849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684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0FBAFE6-CCC2-98B1-D98D-CE062CC5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BC4D16-D2B8-17FA-F40A-B7444D95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24FDC8-378A-2842-5362-4836351F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0C98CC-A918-E0F8-F54C-95972D26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9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2AD-49B9-F310-2060-547134F4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2DCE-00D9-E2A1-5B26-763CA7FF9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736A5-A7A6-F238-FA69-4BF2A413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1944F-7DFC-AD79-91F6-8A7BD96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924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205CD-649A-6CEC-64E5-F9932EE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8F04-A6FC-53A2-9B67-5FF07B97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715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673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835-C538-0C9D-4432-05830116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38E9-22BD-8950-D6C0-DF32434C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5F6E-464D-A800-ED5C-379583CF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BEF66C8-7A81-8F37-7AD2-4A7837853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628D-9F9D-D106-F6B6-969437D2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8674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95E502-03FF-28C9-CD45-7287D36C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DA6432D-2659-5114-0394-446F5C579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D51638-A684-7E1D-55DD-374F25C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8F668-3A3C-F8CB-0B12-2D2DC7679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D0E1A1-88B0-2062-469F-54250C96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1870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A352A4-83A7-1AE0-7223-DBCD4FE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67A1315-177C-7AB0-0126-B9989E9D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853282-5D59-078E-3263-40153371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8E8D8F-A9E4-100A-6279-680E86B6C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BFA0ABD-DDCD-568E-EEA4-530F4F33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0383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586A65-8B03-C777-CA9E-C33369E6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3955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859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223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080F-E530-08F7-6362-D9A96D3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54EA1B-63E9-8F78-1E58-54E6307AF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8303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8236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3636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1">
                <a:solidFill>
                  <a:srgbClr val="373636"/>
                </a:solidFill>
              </a:defRPr>
            </a:lvl1pPr>
            <a:lvl2pPr>
              <a:defRPr>
                <a:solidFill>
                  <a:srgbClr val="373636"/>
                </a:solidFill>
              </a:defRPr>
            </a:lvl2pPr>
            <a:lvl3pPr>
              <a:defRPr>
                <a:solidFill>
                  <a:srgbClr val="373636"/>
                </a:solidFill>
              </a:defRPr>
            </a:lvl3pPr>
          </a:lstStyle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56385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F3BD0-85F5-43FC-8BCB-46DEB539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870D43-AAA3-46FD-A858-028F5E92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6DAE5D-BE68-43C4-A93E-D48B7781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203E36-3704-41EA-BD9E-58CD2E50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69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1D13A7-C865-A90D-E2E5-8D64E365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E6E339-A19A-B710-CC76-73B6EF95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34AE5A-F6B0-CBD9-190B-BA13AF6C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079824-4E7A-42D6-B8F8-B0E44849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1403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5B7E-48A1-4C85-B6DF-F29459233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05282F-6A03-4282-ADBA-FF8535CCA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6A0293-7F1D-4367-B991-52D6C8A4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E052C-DABC-4664-9519-8DED4381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F27A5-AC02-40DE-B570-B8EEB68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85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0B31B-4395-4548-A2DC-0038FE03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66E27-4FF8-49ED-9DC3-8268FE4D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5"/>
            <a:ext cx="10515600" cy="3888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D812E-7B7B-4516-B247-6B05B61B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5080C5-21C0-40A5-82F6-726AF5E4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184445-03E6-4257-92AA-B7F9FC77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57128-C019-4753-8D16-5DA50B5D6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9" y="5950573"/>
            <a:ext cx="4891395" cy="8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2B423-6A42-4CF2-88D8-A410A10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1D2A99-B87A-469A-B6FC-0E0B6ED7E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5A2840-BDA9-41CA-9282-1EA3C8FE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C2DB4F-CEDE-471F-9A5F-9B2A8C1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D4AE-94B9-49D5-AC11-9207B3A5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975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926A0-47D9-4AF7-87ED-DE4C1C75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0F1D5B-4AA1-453B-961E-3CB154FD3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7EFCA1-6B0E-4047-8D2E-B47AB61F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A12F7-4F1B-4D29-81A6-CB8B2538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F2DDCF-E1B6-4793-969D-352D937E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E01505-50D3-4B2C-AC6A-87840801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771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9FF98-3BF6-46C5-8E4C-8F160DF4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44E72-B1FC-40A2-89D1-70D885E1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0F3BD1-9494-45B8-8AD9-4F84D00D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2F470D-87C7-4868-8AA8-53B95AF1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934C75-881E-4322-B8E3-B1517371D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344CF4-C7D0-4CB8-8E4E-35BD35C8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E0D12F-7CA0-4073-BEA5-B9BF43C8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B1E926E-D3BC-4FD9-A430-312C6795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60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62EA0A-21FA-453A-92CF-4BFF4D21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C2135D-ABCD-4A5F-9CBF-A42B7B9D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129AB8-C6D0-4DD6-88A2-88EDE3DD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82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7C82F-6D91-4506-B439-4F6FA453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B86D2-B68F-4E10-878F-07758E44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AC62B5-5D33-4D64-9CEB-95087FF2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1BAB83-D3B1-42A5-B190-D2C57799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078D80-E987-4364-AE47-947EC6B9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4019A0-EAD2-4286-84E5-244AA63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130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956FD-46AA-4B1D-BEE8-75CB84FD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B3088F-EAC3-487E-9BC6-F0C3F64C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99E35-BAC4-4EF0-A4B0-FBBD4B4CD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577AC6-C56B-4BB6-9492-31F90B8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B91CE3-E60F-48B4-BC00-D3BA559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E1B633-9046-424D-BB5C-A21EB4EE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666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264C0-9023-467D-AE8D-F6B16151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663137-C095-4B2B-A282-A3A39A043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33224-F5DF-4A65-876E-12009B60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9DD7D6-8D46-4A83-A80B-C53B8840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21912E-4DAE-4ACE-B4A5-E1F527DA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458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rgbClr val="2B979D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3" y="6328280"/>
            <a:ext cx="2855495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FlandersArtSans-Regular" panose="00000500000000000000" pitchFamily="2" charset="0"/>
              </a:defRPr>
            </a:lvl1pPr>
          </a:lstStyle>
          <a:p>
            <a:pPr defTabSz="1219170"/>
            <a:fld id="{7749CDD0-7D77-4D23-9A27-F361E39BA47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1219170"/>
              <a:t>16/02/2023</a:t>
            </a:fld>
            <a:r>
              <a:rPr lang="nl-BE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BE" b="1">
                <a:solidFill>
                  <a:prstClr val="black">
                    <a:tint val="75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1219170"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776005" y="756847"/>
            <a:ext cx="4608175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5067"/>
              </a:lnSpc>
              <a:defRPr sz="4933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776000" y="2987449"/>
            <a:ext cx="4150237" cy="2770099"/>
          </a:xfrm>
        </p:spPr>
        <p:txBody>
          <a:bodyPr/>
          <a:lstStyle>
            <a:lvl1pPr marL="0" indent="0">
              <a:lnSpc>
                <a:spcPts val="3333"/>
              </a:lnSpc>
              <a:spcBef>
                <a:spcPts val="0"/>
              </a:spcBef>
              <a:buFontTx/>
              <a:buNone/>
              <a:defRPr sz="2800">
                <a:latin typeface="FlandersArtSans-Regular" panose="00000500000000000000" pitchFamily="2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01" y="377507"/>
            <a:ext cx="3679607" cy="6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0FBAFE6-CCC2-98B1-D98D-CE062CC5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BC4D16-D2B8-17FA-F40A-B7444D95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24FDC8-378A-2842-5362-4836351F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0C98CC-A918-E0F8-F54C-95972D26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090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2AD-49B9-F310-2060-547134F4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2DCE-00D9-E2A1-5B26-763CA7FF9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736A5-A7A6-F238-FA69-4BF2A413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1944F-7DFC-AD79-91F6-8A7BD96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197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205CD-649A-6CEC-64E5-F9932EE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8F04-A6FC-53A2-9B67-5FF07B97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4376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835-C538-0C9D-4432-05830116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38E9-22BD-8950-D6C0-DF32434C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5F6E-464D-A800-ED5C-379583CF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BEF66C8-7A81-8F37-7AD2-4A7837853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628D-9F9D-D106-F6B6-969437D2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7039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95E502-03FF-28C9-CD45-7287D36C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DA6432D-2659-5114-0394-446F5C579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D51638-A684-7E1D-55DD-374F25C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8F668-3A3C-F8CB-0B12-2D2DC7679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D0E1A1-88B0-2062-469F-54250C96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9902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A352A4-83A7-1AE0-7223-DBCD4FE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67A1315-177C-7AB0-0126-B9989E9D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853282-5D59-078E-3263-40153371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8E8D8F-A9E4-100A-6279-680E86B6C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BFA0ABD-DDCD-568E-EEA4-530F4F33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3662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58CB7A2-F2A7-9F97-9DD1-5F2A78B43B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243140">
            <a:off x="-3228400" y="-2444639"/>
            <a:ext cx="5321300" cy="266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D21F4-59BE-F8CE-C6C6-8D14F0E8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01D-12F5-3A88-39DD-4DEC70AC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66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FFBF-F55A-2897-641F-AD529564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7C5D1B-2C44-44E0-943B-5CBDA05528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7894" y="5783262"/>
            <a:ext cx="1409700" cy="7556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E7C8E8-E73F-3E6B-ECF4-C6A5986BAEB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69003" y="5495366"/>
            <a:ext cx="4457700" cy="472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1C867F-AF30-E8DF-ABB2-D771659BF62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8900492">
            <a:off x="9462354" y="5522015"/>
            <a:ext cx="2374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4" r:id="rId4"/>
    <p:sldLayoutId id="2147483652" r:id="rId5"/>
    <p:sldLayoutId id="2147483654" r:id="rId6"/>
    <p:sldLayoutId id="2147483657" r:id="rId7"/>
    <p:sldLayoutId id="2147483667" r:id="rId8"/>
    <p:sldLayoutId id="2147483668" r:id="rId9"/>
    <p:sldLayoutId id="2147483669" r:id="rId10"/>
    <p:sldLayoutId id="2147483680" r:id="rId11"/>
    <p:sldLayoutId id="2147483692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D21F4-59BE-F8CE-C6C6-8D14F0E8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01D-12F5-3A88-39DD-4DEC70AC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66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FFBF-F55A-2897-641F-AD529564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7C5D1B-2C44-44E0-943B-5CBDA05528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7894" y="5783262"/>
            <a:ext cx="140970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Eerste titel</a:t>
            </a:r>
          </a:p>
          <a:p>
            <a:pPr lvl="1"/>
            <a:r>
              <a:rPr lang="nl-NL" altLang="nl-BE"/>
              <a:t>Tweede titel</a:t>
            </a:r>
          </a:p>
          <a:p>
            <a:pPr lvl="2"/>
            <a:r>
              <a:rPr lang="nl-NL" altLang="nl-BE"/>
              <a:t>Derde titel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pic>
        <p:nvPicPr>
          <p:cNvPr id="1029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489701"/>
            <a:ext cx="211243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9pPr>
    </p:titleStyle>
    <p:bodyStyle>
      <a:lvl1pPr marL="180975" indent="-180975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tabLst>
          <a:tab pos="180975" algn="l"/>
        </a:tabLst>
        <a:defRPr sz="2000" b="1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8" indent="-16668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9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6E52C3-6EC0-429F-9F2E-641D606E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3A4FDE-F06F-4279-BA67-C432E6E09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923D0A-182C-496E-A5C6-6E15AE2F8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BABCC-14B7-4E31-9538-D3648F27E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AF534C-BE7B-4D1E-9A30-3F7AF42CD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77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6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9A65-24D7-0F1C-888F-7580EA5A7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777" y="1122363"/>
            <a:ext cx="9841584" cy="2387600"/>
          </a:xfrm>
        </p:spPr>
        <p:txBody>
          <a:bodyPr>
            <a:normAutofit/>
          </a:bodyPr>
          <a:lstStyle/>
          <a:p>
            <a:r>
              <a:rPr lang="nl-NL" dirty="0"/>
              <a:t>Werkings- en personeelssubsidies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6C5A8-27CA-C3CD-1475-CC6BEC481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Christophe Cooreman</a:t>
            </a:r>
          </a:p>
          <a:p>
            <a:r>
              <a:rPr lang="nl-NL" dirty="0"/>
              <a:t>(Departement CJM)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9490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8EEEB-F1D5-47CB-88CC-E800E28B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63"/>
            <a:ext cx="10515600" cy="825501"/>
          </a:xfrm>
        </p:spPr>
        <p:txBody>
          <a:bodyPr>
            <a:normAutofit fontScale="90000"/>
          </a:bodyPr>
          <a:lstStyle/>
          <a:p>
            <a:r>
              <a:rPr lang="nl-BE"/>
              <a:t>SUBSIDIEVOORWAARDEN DECREET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7D0C8E-3C2E-45C7-B963-0D4A66794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183" y="1075394"/>
            <a:ext cx="7998888" cy="647949"/>
          </a:xfrm>
        </p:spPr>
        <p:txBody>
          <a:bodyPr/>
          <a:lstStyle/>
          <a:p>
            <a:r>
              <a:rPr lang="nl-BE"/>
              <a:t>ALGEMENE SUBSIDIEVOORWAARDEN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1EAEE3C-DB14-43AD-B987-74C7306C75C5}"/>
              </a:ext>
            </a:extLst>
          </p:cNvPr>
          <p:cNvSpPr txBox="1"/>
          <p:nvPr/>
        </p:nvSpPr>
        <p:spPr>
          <a:xfrm>
            <a:off x="493059" y="1918448"/>
            <a:ext cx="113582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Wingdings" panose="05000000000000000000" pitchFamily="2" charset="2"/>
              <a:buChar char="v"/>
              <a:defRPr/>
            </a:pPr>
            <a:r>
              <a:rPr lang="nl-BE" sz="2400" dirty="0">
                <a:solidFill>
                  <a:prstClr val="white"/>
                </a:solidFill>
                <a:latin typeface="Calibri" panose="020F0502020204030204"/>
              </a:rPr>
              <a:t>Onderschrijven regels en principes democratie, mensenrechten </a:t>
            </a:r>
            <a:br>
              <a:rPr lang="nl-BE" sz="24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nl-BE" sz="2400" dirty="0">
                <a:solidFill>
                  <a:prstClr val="white"/>
                </a:solidFill>
                <a:latin typeface="Calibri" panose="020F0502020204030204"/>
              </a:rPr>
              <a:t>en rechten van het kind</a:t>
            </a:r>
          </a:p>
          <a:p>
            <a:pPr marL="380990" indent="-380990" defTabSz="1219170">
              <a:buFont typeface="Wingdings" panose="05000000000000000000" pitchFamily="2" charset="2"/>
              <a:buChar char="v"/>
              <a:defRPr/>
            </a:pPr>
            <a:r>
              <a:rPr lang="nl-BE" sz="2400" dirty="0">
                <a:solidFill>
                  <a:prstClr val="white"/>
                </a:solidFill>
                <a:latin typeface="Calibri" panose="020F0502020204030204"/>
              </a:rPr>
              <a:t>Secretariaat en uitbating in het Nederlandse taalgebied of in het tweetalige gebied Brussel-hoofdstad + alle uitbatingsgegevens in het Nederlands beschikbaar</a:t>
            </a:r>
          </a:p>
          <a:p>
            <a:pPr marL="380990" indent="-380990" defTabSz="1219170">
              <a:buFont typeface="Wingdings" panose="05000000000000000000" pitchFamily="2" charset="2"/>
              <a:buChar char="v"/>
              <a:defRPr/>
            </a:pPr>
            <a:r>
              <a:rPr lang="nl-BE" sz="2400" dirty="0">
                <a:solidFill>
                  <a:prstClr val="white"/>
                </a:solidFill>
                <a:latin typeface="Calibri" panose="020F0502020204030204"/>
              </a:rPr>
              <a:t>Op zelfstandige wijze de financiën beheren en het eigen beleid bepalen</a:t>
            </a:r>
          </a:p>
          <a:p>
            <a:pPr marL="380990" indent="-380990" defTabSz="1219170">
              <a:buFont typeface="Wingdings" panose="05000000000000000000" pitchFamily="2" charset="2"/>
              <a:buChar char="v"/>
              <a:defRPr/>
            </a:pPr>
            <a:r>
              <a:rPr lang="nl-BE" sz="2400" dirty="0">
                <a:solidFill>
                  <a:prstClr val="white"/>
                </a:solidFill>
                <a:latin typeface="Calibri" panose="020F0502020204030204"/>
              </a:rPr>
              <a:t>De rechtspersoonlijkheid van een vzw, </a:t>
            </a:r>
            <a:r>
              <a:rPr lang="nl-BE" sz="2400" u="sng" dirty="0">
                <a:solidFill>
                  <a:prstClr val="white"/>
                </a:solidFill>
                <a:latin typeface="Calibri" panose="020F0502020204030204"/>
              </a:rPr>
              <a:t>een lokaal bestuur, een stichting of een coöperatieve vennootschap</a:t>
            </a:r>
            <a:r>
              <a:rPr lang="nl-BE" sz="2400" dirty="0">
                <a:solidFill>
                  <a:prstClr val="white"/>
                </a:solidFill>
                <a:latin typeface="Calibri" panose="020F0502020204030204"/>
              </a:rPr>
              <a:t> (met erkenning als sociale onderneming) hebben</a:t>
            </a:r>
          </a:p>
          <a:p>
            <a:pPr marL="380990" indent="-380990" defTabSz="1219170">
              <a:buFont typeface="Wingdings" panose="05000000000000000000" pitchFamily="2" charset="2"/>
              <a:buChar char="v"/>
              <a:defRPr/>
            </a:pPr>
            <a:r>
              <a:rPr lang="nl-BE" sz="2400" dirty="0">
                <a:solidFill>
                  <a:prstClr val="white"/>
                </a:solidFill>
                <a:latin typeface="Calibri" panose="020F0502020204030204"/>
              </a:rPr>
              <a:t>Burgerrechtelijke aansprakelijkheid van de uitbaters, de eventuele vereniging met haar leden, medewerkers en deelnemers aan de door haar georganiseerde activiteiten laten dekken door een verzekering</a:t>
            </a:r>
          </a:p>
        </p:txBody>
      </p:sp>
    </p:spTree>
    <p:extLst>
      <p:ext uri="{BB962C8B-B14F-4D97-AF65-F5344CB8AC3E}">
        <p14:creationId xmlns:p14="http://schemas.microsoft.com/office/powerpoint/2010/main" val="96489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8EEEB-F1D5-47CB-88CC-E800E28B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63"/>
            <a:ext cx="10515600" cy="825501"/>
          </a:xfrm>
        </p:spPr>
        <p:txBody>
          <a:bodyPr>
            <a:normAutofit fontScale="90000"/>
          </a:bodyPr>
          <a:lstStyle/>
          <a:p>
            <a:r>
              <a:rPr lang="nl-BE"/>
              <a:t>SUBSIDIEVOORWAARDEN DECREET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2BDE0C-0C08-4922-975D-610AE1AC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723343"/>
            <a:ext cx="5158316" cy="8255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BASIS EN STANDAARD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(A &amp; B)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7D0C8E-3C2E-45C7-B963-0D4A66794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183" y="1075394"/>
            <a:ext cx="7998888" cy="647949"/>
          </a:xfrm>
        </p:spPr>
        <p:txBody>
          <a:bodyPr>
            <a:normAutofit/>
          </a:bodyPr>
          <a:lstStyle/>
          <a:p>
            <a:r>
              <a:rPr lang="nl-BE"/>
              <a:t>SPECIFIEKE SUBSIDIEVOORWAARDEN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115E0F-5E10-4FBA-A56D-7313A9B3F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9766" y="1723342"/>
            <a:ext cx="5183717" cy="8255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COMFORT EN HOSTELS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(Type C &amp; Hostel)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A9EA4-B925-429A-A4E5-363940670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043" y="2548841"/>
            <a:ext cx="5631333" cy="3720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BE" sz="2400" dirty="0"/>
              <a:t>Erkend zijn/blijven als JVB in logiesdecreet of door CJM (Brussel)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sz="2400" u="sng" dirty="0"/>
              <a:t>80% jeugd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sz="2400" dirty="0"/>
              <a:t>Lagere prijs JW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sz="2400" dirty="0"/>
              <a:t>50 dagen open in juli en augustus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sz="2400" dirty="0"/>
              <a:t>Minstens 1.000 jeugdovernachtingen </a:t>
            </a:r>
            <a:br>
              <a:rPr lang="nl-BE" sz="2400" dirty="0"/>
            </a:br>
            <a:r>
              <a:rPr lang="nl-BE" sz="2400" dirty="0"/>
              <a:t>per jaar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BE" sz="2400" u="sng" dirty="0"/>
              <a:t>Minstens 5 jeugdverenigingen/jaar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9BCAFA4-FEB0-4AAC-A67C-BF2F92FF2F15}"/>
              </a:ext>
            </a:extLst>
          </p:cNvPr>
          <p:cNvSpPr txBox="1"/>
          <p:nvPr/>
        </p:nvSpPr>
        <p:spPr>
          <a:xfrm>
            <a:off x="6096000" y="2548842"/>
            <a:ext cx="59459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Wingdings" panose="05000000000000000000" pitchFamily="2" charset="2"/>
              <a:buChar char="q"/>
              <a:defRPr/>
            </a:pPr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Erkend zijn/blijven als JVB of als Hostel</a:t>
            </a:r>
          </a:p>
          <a:p>
            <a:pPr marL="380990" indent="-380990" defTabSz="1219170">
              <a:buFont typeface="Wingdings" panose="05000000000000000000" pitchFamily="2" charset="2"/>
              <a:buChar char="q"/>
              <a:defRPr/>
            </a:pPr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70 % Jeugd</a:t>
            </a:r>
          </a:p>
          <a:p>
            <a:pPr marL="380990" indent="-380990" defTabSz="1219170">
              <a:buFont typeface="Wingdings" panose="05000000000000000000" pitchFamily="2" charset="2"/>
              <a:buChar char="q"/>
              <a:defRPr/>
            </a:pPr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Minstens 200 dagen open, waarvan 80 vakantiedagen</a:t>
            </a:r>
          </a:p>
          <a:p>
            <a:pPr marL="380990" indent="-380990" defTabSz="1219170">
              <a:buFont typeface="Wingdings" panose="05000000000000000000" pitchFamily="2" charset="2"/>
              <a:buChar char="q"/>
              <a:defRPr/>
            </a:pPr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Minstens 2.000 jeugdovernachtingen, waarvan 1.000 buiten de maanden juli en augustus</a:t>
            </a:r>
          </a:p>
          <a:p>
            <a:pPr marL="380990" indent="-380990" defTabSz="1219170">
              <a:buFont typeface="Wingdings" panose="05000000000000000000" pitchFamily="2" charset="2"/>
              <a:buChar char="q"/>
              <a:defRPr/>
            </a:pPr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type C: minstens 10 jeugdverenigingen/jaar ontvangen</a:t>
            </a:r>
          </a:p>
          <a:p>
            <a:pPr marL="380990" indent="-380990" defTabSz="1219170">
              <a:buFont typeface="Wingdings" panose="05000000000000000000" pitchFamily="2" charset="2"/>
              <a:buChar char="q"/>
              <a:defRPr/>
            </a:pPr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Hostel: </a:t>
            </a:r>
            <a:r>
              <a:rPr lang="nl-BE" sz="2400" u="sng" dirty="0">
                <a:solidFill>
                  <a:prstClr val="black"/>
                </a:solidFill>
                <a:latin typeface="Calibri" panose="020F0502020204030204"/>
              </a:rPr>
              <a:t>minstens 5 jeugdverenigingen/jaar </a:t>
            </a:r>
            <a:r>
              <a:rPr lang="nl-BE" sz="2400" dirty="0">
                <a:solidFill>
                  <a:prstClr val="black"/>
                </a:solidFill>
                <a:latin typeface="Calibri" panose="020F0502020204030204"/>
              </a:rPr>
              <a:t>ontvangen die minstens 1 nacht verblijven</a:t>
            </a:r>
          </a:p>
        </p:txBody>
      </p:sp>
    </p:spTree>
    <p:extLst>
      <p:ext uri="{BB962C8B-B14F-4D97-AF65-F5344CB8AC3E}">
        <p14:creationId xmlns:p14="http://schemas.microsoft.com/office/powerpoint/2010/main" val="329468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DEFINITIES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069"/>
            <a:ext cx="10515600" cy="473286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nl-BE" i="1" dirty="0"/>
              <a:t>Jeugd</a:t>
            </a:r>
            <a:r>
              <a:rPr lang="nl-BE" dirty="0"/>
              <a:t>: K&amp;J tot en met 30 jaar</a:t>
            </a:r>
          </a:p>
          <a:p>
            <a:pPr lvl="1"/>
            <a:r>
              <a:rPr lang="nl-BE" i="1" dirty="0"/>
              <a:t>Jeugdwerk/jeugdvereniging</a:t>
            </a:r>
            <a:r>
              <a:rPr lang="nl-BE" dirty="0"/>
              <a:t>: </a:t>
            </a:r>
            <a:r>
              <a:rPr lang="nl-NL" dirty="0"/>
              <a:t>het </a:t>
            </a:r>
            <a:r>
              <a:rPr lang="nl-NL" u="sng" dirty="0"/>
              <a:t>sociaal-cultureel</a:t>
            </a:r>
            <a:r>
              <a:rPr lang="nl-NL" dirty="0"/>
              <a:t> werk op basis van niet-commerciële doelen, voor of door de jeugd van 3 t.e.m. 30 jaar, in de </a:t>
            </a:r>
            <a:r>
              <a:rPr lang="nl-NL" u="sng" dirty="0"/>
              <a:t>vrije tijd</a:t>
            </a:r>
            <a:r>
              <a:rPr lang="nl-NL" dirty="0"/>
              <a:t>, onder educatieve begeleiding en ter bevordering van de algemene en integrale ontwikkeling van de jeugd die eraan deelneemt op </a:t>
            </a:r>
            <a:r>
              <a:rPr lang="nl-NL" u="sng" dirty="0"/>
              <a:t>vrijwillige</a:t>
            </a:r>
            <a:r>
              <a:rPr lang="nl-NL" dirty="0"/>
              <a:t> basis;</a:t>
            </a:r>
            <a:br>
              <a:rPr lang="nl-NL" dirty="0"/>
            </a:br>
            <a:r>
              <a:rPr lang="nl-NL" dirty="0"/>
              <a:t>Vb. Jeugdbeweging, mutualiteit, vakantiewerkingen, bijzondere (jeugd)doelgroepen, maar ook catechesegroepen, jeugdateliers, jeugdtheaters, jeugddiensten, studentenclubs en jeugdkoren (#scholen, # sportgroepen)</a:t>
            </a:r>
            <a:endParaRPr lang="nl-BE" dirty="0"/>
          </a:p>
          <a:p>
            <a:pPr lvl="1"/>
            <a:r>
              <a:rPr lang="nl-BE" i="1" dirty="0"/>
              <a:t>Tentplaats</a:t>
            </a:r>
            <a:r>
              <a:rPr lang="nl-BE" dirty="0"/>
              <a:t>: erkende slaapplaats in een tent buiten het gebouw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5208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A2759-7BBA-45F7-9311-60AF0F12A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92" y="82584"/>
            <a:ext cx="8740589" cy="838881"/>
          </a:xfrm>
        </p:spPr>
        <p:txBody>
          <a:bodyPr/>
          <a:lstStyle/>
          <a:p>
            <a:r>
              <a:rPr lang="nl-BE" sz="4267">
                <a:solidFill>
                  <a:schemeClr val="bg1"/>
                </a:solidFill>
              </a:rPr>
              <a:t>WELKE SOORT SUBSIDIES?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DBB3113-F278-4E77-91F2-001BB49FCE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692" y="1104860"/>
            <a:ext cx="6707120" cy="5670557"/>
          </a:xfrm>
        </p:spPr>
        <p:txBody>
          <a:bodyPr>
            <a:normAutofit fontScale="92500" lnSpcReduction="20000"/>
          </a:bodyPr>
          <a:lstStyle/>
          <a:p>
            <a:pPr marL="609585" indent="-609585">
              <a:buFont typeface="+mj-lt"/>
              <a:buAutoNum type="alphaUcPeriod"/>
            </a:pPr>
            <a:r>
              <a:rPr lang="nl-BE" dirty="0"/>
              <a:t>WERKINGSSUBSIDIES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/>
              <a:t>Type A &amp; B / Basis &amp; Standaard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Berekening op basis van het aantal overnachtingen jeugd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Minimum 1.500 euro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Geen plafonds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/>
              <a:t>Type C / Comfort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Berekening op basis van het aantal overnachtingen </a:t>
            </a:r>
            <a:r>
              <a:rPr lang="nl-BE" u="sng" dirty="0">
                <a:solidFill>
                  <a:schemeClr val="bg1"/>
                </a:solidFill>
              </a:rPr>
              <a:t>jeugd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Minimum 1.500 euro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Geen plafonds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/>
              <a:t>Hostels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Berekening op basis van het aantal overnachtingen </a:t>
            </a:r>
            <a:r>
              <a:rPr lang="nl-BE" u="sng" dirty="0">
                <a:solidFill>
                  <a:schemeClr val="bg1"/>
                </a:solidFill>
              </a:rPr>
              <a:t>jeugd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Minimum 1.500 euro</a:t>
            </a:r>
          </a:p>
          <a:p>
            <a:pPr marL="1225169" lvl="1" indent="-457189">
              <a:buFont typeface="Wingdings" panose="05000000000000000000" pitchFamily="2" charset="2"/>
              <a:buChar char="Ø"/>
            </a:pPr>
            <a:r>
              <a:rPr lang="nl-BE" dirty="0">
                <a:solidFill>
                  <a:schemeClr val="bg1"/>
                </a:solidFill>
              </a:rPr>
              <a:t>Geen plafonds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6788ED-83A3-47B9-AFED-13B67D18C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13" y="3429000"/>
            <a:ext cx="515318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A2759-7BBA-45F7-9311-60AF0F12A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92" y="82584"/>
            <a:ext cx="8740589" cy="838881"/>
          </a:xfrm>
        </p:spPr>
        <p:txBody>
          <a:bodyPr/>
          <a:lstStyle/>
          <a:p>
            <a:r>
              <a:rPr lang="nl-BE" sz="4267">
                <a:solidFill>
                  <a:schemeClr val="bg1"/>
                </a:solidFill>
              </a:rPr>
              <a:t>WELKE SOORT SUBSIDIES?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DBB3113-F278-4E77-91F2-001BB49FCE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690" y="1104860"/>
            <a:ext cx="10228735" cy="5670557"/>
          </a:xfrm>
        </p:spPr>
        <p:txBody>
          <a:bodyPr>
            <a:normAutofit/>
          </a:bodyPr>
          <a:lstStyle/>
          <a:p>
            <a:r>
              <a:rPr lang="nl-BE" dirty="0"/>
              <a:t>B.   PERSONEELSSUBSIDIES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/>
              <a:t>Type Comfort &amp; HOSTELS</a:t>
            </a:r>
          </a:p>
          <a:p>
            <a:pPr lvl="1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nl-BE" sz="2133" dirty="0">
                <a:solidFill>
                  <a:schemeClr val="bg1"/>
                </a:solidFill>
              </a:rPr>
              <a:t>Bij tewerkstellen van personeel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nl-BE" sz="2133" dirty="0">
                <a:solidFill>
                  <a:schemeClr val="bg1"/>
                </a:solidFill>
              </a:rPr>
              <a:t>Op basis van 4-jaarlijkse beleidsnota</a:t>
            </a:r>
            <a:br>
              <a:rPr lang="nl-BE" sz="2133" dirty="0">
                <a:solidFill>
                  <a:schemeClr val="bg1"/>
                </a:solidFill>
              </a:rPr>
            </a:br>
            <a:r>
              <a:rPr lang="nl-BE" sz="2133" dirty="0">
                <a:solidFill>
                  <a:schemeClr val="bg1"/>
                </a:solidFill>
              </a:rPr>
              <a:t>omtrent aanvraag personeelssubsidie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nl-BE" sz="2133" dirty="0">
                <a:solidFill>
                  <a:schemeClr val="bg1"/>
                </a:solidFill>
              </a:rPr>
              <a:t>maximaal 30.000 € per VTE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nl-BE" sz="2133" dirty="0">
                <a:solidFill>
                  <a:schemeClr val="bg1"/>
                </a:solidFill>
              </a:rPr>
              <a:t>Beoordeling op basis van personeelsinzet, de noodzaak, </a:t>
            </a:r>
            <a:r>
              <a:rPr lang="nl-BE" sz="2133" u="sng" dirty="0">
                <a:solidFill>
                  <a:schemeClr val="bg1"/>
                </a:solidFill>
              </a:rPr>
              <a:t>meerwaarde</a:t>
            </a:r>
            <a:r>
              <a:rPr lang="nl-BE" sz="2133" dirty="0">
                <a:solidFill>
                  <a:schemeClr val="bg1"/>
                </a:solidFill>
              </a:rPr>
              <a:t>, arbeidsintensiviteit, de aard van het verblijf, de gevraagde personeelssubsidie, </a:t>
            </a:r>
            <a:r>
              <a:rPr lang="nl-BE" sz="2133" u="sng" dirty="0">
                <a:solidFill>
                  <a:schemeClr val="bg1"/>
                </a:solidFill>
              </a:rPr>
              <a:t>de inhoudelijke werking</a:t>
            </a:r>
            <a:r>
              <a:rPr lang="nl-BE" sz="2133" dirty="0">
                <a:solidFill>
                  <a:schemeClr val="bg1"/>
                </a:solidFill>
              </a:rPr>
              <a:t>, het bereik van jeugd en jeugdwerk, overnachtingscijfers, bezettingsgraad, slaapcapaciteit, locatie, grootte van het domein, financiële resultaten en toekomstvisie centrum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C820346-B607-4944-AEAB-528283E7F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72" y="1"/>
            <a:ext cx="4996329" cy="37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70668-1869-4306-8171-F75795D2D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52" y="1975678"/>
            <a:ext cx="11573435" cy="2906644"/>
          </a:xfrm>
        </p:spPr>
        <p:txBody>
          <a:bodyPr>
            <a:normAutofit fontScale="90000"/>
          </a:bodyPr>
          <a:lstStyle/>
          <a:p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  <a:t>NIEUW BVR</a:t>
            </a:r>
            <a:b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  <a:t>20 MEI 2022 </a:t>
            </a: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endParaRPr lang="nl-BE" sz="64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55E9A1-0C0F-4CBB-A730-FFEBBF83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3" y="5320675"/>
            <a:ext cx="8095955" cy="13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1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2B979D"/>
                </a:solidFill>
              </a:rPr>
              <a:t>UITGANGSPUNTEN/SPEERPUNTEN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135"/>
            <a:ext cx="10515600" cy="4495799"/>
          </a:xfrm>
        </p:spPr>
        <p:txBody>
          <a:bodyPr>
            <a:normAutofit fontScale="77500" lnSpcReduction="20000"/>
          </a:bodyPr>
          <a:lstStyle/>
          <a:p>
            <a:r>
              <a:rPr lang="nl-BE" cap="all" dirty="0"/>
              <a:t>UITWERKING EN PRECISERING VAN DE BEPALINGEN VAN HET DECREET</a:t>
            </a:r>
          </a:p>
          <a:p>
            <a:r>
              <a:rPr lang="nl-BE" cap="all" dirty="0"/>
              <a:t>Financiële opwaardering 1,2 MLN EURO</a:t>
            </a:r>
          </a:p>
          <a:p>
            <a:r>
              <a:rPr lang="nl-BE" dirty="0"/>
              <a:t>PLANLASTVERMINDERING</a:t>
            </a:r>
          </a:p>
          <a:p>
            <a:pPr lvl="1"/>
            <a:r>
              <a:rPr lang="nl-BE" dirty="0"/>
              <a:t>Digitale indiening en dossierbehandeling</a:t>
            </a:r>
          </a:p>
          <a:p>
            <a:pPr lvl="1"/>
            <a:r>
              <a:rPr lang="nl-BE" dirty="0"/>
              <a:t>2-jaarlijkse financiële en inhoudelijke verantwoording</a:t>
            </a:r>
          </a:p>
          <a:p>
            <a:r>
              <a:rPr lang="nl-BE" dirty="0">
                <a:highlight>
                  <a:srgbClr val="FFFF00"/>
                </a:highlight>
              </a:rPr>
              <a:t>MOGELIJKHEID TOT TUSSENTIJDSE BIJSTURING VAN DE SUBSIDIEOVEREENKOMST OF BELEIDSNOTA NA JAAR 2</a:t>
            </a:r>
          </a:p>
          <a:p>
            <a:r>
              <a:rPr lang="nl-BE" dirty="0"/>
              <a:t>NIEUW BEOORDELINGSCRITERIUM BIJ PERSONEELSSUBSIDIE</a:t>
            </a:r>
          </a:p>
          <a:p>
            <a:pPr lvl="1"/>
            <a:r>
              <a:rPr lang="nl-BE" dirty="0"/>
              <a:t>Inhoudelijke werking met oog voor toegankelijkheid, kwaliteit en omkadering van bijzondere doelgroepen</a:t>
            </a:r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635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DEFINITIES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069"/>
            <a:ext cx="10663517" cy="4732865"/>
          </a:xfrm>
        </p:spPr>
        <p:txBody>
          <a:bodyPr>
            <a:normAutofit/>
          </a:bodyPr>
          <a:lstStyle/>
          <a:p>
            <a:pPr lvl="1"/>
            <a:r>
              <a:rPr lang="nl-BE" i="1" dirty="0"/>
              <a:t>Domein</a:t>
            </a:r>
            <a:r>
              <a:rPr lang="nl-BE" dirty="0"/>
              <a:t>: een site bestaande uit meerdere aaneensluitende erkende centra onder gemeenschappelijk beheer</a:t>
            </a:r>
          </a:p>
          <a:p>
            <a:pPr lvl="1"/>
            <a:r>
              <a:rPr lang="nl-BE" i="1" dirty="0"/>
              <a:t>Bijzondere doelgroepen</a:t>
            </a:r>
            <a:r>
              <a:rPr lang="nl-BE" dirty="0"/>
              <a:t>: doelgroepen die bestaan uit K&amp;J met een beperking, maatschappelijk kwetsbare K&amp;J, zieke K&amp;J en K&amp;J in problematische opvoedingssituaties</a:t>
            </a:r>
          </a:p>
          <a:p>
            <a:pPr lvl="1"/>
            <a:r>
              <a:rPr lang="nl-BE" i="1" dirty="0"/>
              <a:t>Toegankelijkheid</a:t>
            </a:r>
            <a:r>
              <a:rPr lang="nl-BE" dirty="0"/>
              <a:t>: de mate waarin de uitbating van een JVB of hostel rekening houdt met de behoeften van BZDG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9325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PROCEDURES EN INDIENDATA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1363136"/>
            <a:ext cx="11268636" cy="483147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BE" u="sng" cap="all" dirty="0"/>
              <a:t>WERKINGSSUBSIDIES</a:t>
            </a:r>
          </a:p>
          <a:p>
            <a:pPr marL="0" indent="0" algn="ctr">
              <a:buNone/>
            </a:pPr>
            <a:r>
              <a:rPr lang="nl-BE" i="1" u="dotted" cap="all" dirty="0"/>
              <a:t>BASIS, STANDAARD, comfort &amp; hostel</a:t>
            </a:r>
          </a:p>
          <a:p>
            <a:r>
              <a:rPr lang="nl-BE" dirty="0"/>
              <a:t>Aanvraag voor 4 jaar (per erkenning)</a:t>
            </a:r>
          </a:p>
          <a:p>
            <a:r>
              <a:rPr lang="nl-BE" dirty="0"/>
              <a:t>Uiterlijk op 15 oktober vooraf à de 4-jarige subsidieperiode</a:t>
            </a:r>
          </a:p>
          <a:p>
            <a:r>
              <a:rPr lang="nl-BE" dirty="0"/>
              <a:t>Indiening via digitaal subsidieloket KIOSK</a:t>
            </a:r>
          </a:p>
          <a:p>
            <a:r>
              <a:rPr lang="nl-BE" u="sng" dirty="0"/>
              <a:t>Principiële</a:t>
            </a:r>
            <a:r>
              <a:rPr lang="nl-BE" dirty="0"/>
              <a:t> beslissing administratie tegen 15 december</a:t>
            </a:r>
          </a:p>
          <a:p>
            <a:r>
              <a:rPr lang="nl-BE" dirty="0"/>
              <a:t>Type Comfort &amp; Hostel met voorafgaande positief beoordeelde aanvraag personeelssubsidie: geen aparte aanvraag WS nodig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847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PROCEDURES EN INDIENDATA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1363135"/>
            <a:ext cx="11268636" cy="44957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u="sng" cap="all" dirty="0"/>
              <a:t>WERKINGSSUBSIDIES - rapportage</a:t>
            </a:r>
          </a:p>
          <a:p>
            <a:pPr marL="0" indent="0" algn="ctr">
              <a:buNone/>
            </a:pPr>
            <a:r>
              <a:rPr lang="nl-BE" i="1" u="dotted" cap="all" dirty="0"/>
              <a:t>BASIS, STANDAARD, comfort &amp; hostel</a:t>
            </a:r>
          </a:p>
          <a:p>
            <a:r>
              <a:rPr lang="nl-BE" dirty="0"/>
              <a:t> Jaarlijks werkingsverslag: 10 februari jaar X+1</a:t>
            </a:r>
          </a:p>
          <a:p>
            <a:r>
              <a:rPr lang="nl-BE" dirty="0"/>
              <a:t> Voorstel WS: 1 april</a:t>
            </a:r>
          </a:p>
          <a:p>
            <a:r>
              <a:rPr lang="nl-BE" dirty="0"/>
              <a:t> </a:t>
            </a:r>
            <a:r>
              <a:rPr lang="nl-BE" dirty="0">
                <a:highlight>
                  <a:srgbClr val="FFFF00"/>
                </a:highlight>
              </a:rPr>
              <a:t>Vanaf nu verplichte vereenvoudigde rapportage van overnachtingscijfers via de nieuwe statistiekenmodule van CJM, geïntegreerd in </a:t>
            </a:r>
            <a:r>
              <a:rPr lang="nl-BE" dirty="0" err="1">
                <a:highlight>
                  <a:srgbClr val="FFFF00"/>
                </a:highlight>
              </a:rPr>
              <a:t>Kampas</a:t>
            </a:r>
            <a:endParaRPr lang="nl-BE" dirty="0">
              <a:highlight>
                <a:srgbClr val="FFFF00"/>
              </a:highlight>
            </a:endParaRPr>
          </a:p>
          <a:p>
            <a:r>
              <a:rPr lang="nl-BE" dirty="0"/>
              <a:t>WS = per erkende entiteit (dat a/d voorwaarden voldoet)</a:t>
            </a:r>
          </a:p>
          <a:p>
            <a:pPr marL="0" indent="0">
              <a:buNone/>
            </a:pPr>
            <a:endParaRPr lang="nl-BE" dirty="0"/>
          </a:p>
          <a:p>
            <a:pPr lvl="2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084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70668-1869-4306-8171-F75795D2D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3" y="533401"/>
            <a:ext cx="11573435" cy="1997425"/>
          </a:xfrm>
        </p:spPr>
        <p:txBody>
          <a:bodyPr>
            <a:normAutofit/>
          </a:bodyPr>
          <a:lstStyle/>
          <a:p>
            <a: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Nieuw Decreet</a:t>
            </a: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Jeugdverblijven en hostels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D00082-5D73-493A-95FE-4DF00CEA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0818"/>
            <a:ext cx="9144000" cy="1552005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bg1"/>
                </a:solidFill>
                <a:latin typeface="FlandersArtSans-Medium" panose="00000600000000000000" pitchFamily="2" charset="0"/>
              </a:rPr>
              <a:t>Decreet van 11 februari 2022 tot vaststelling van de regels voor de subsidiëring van jeugdverblijven, hostels, ondersteuningsstructuren en de vzw Algemene Dienst voor Jeugdtoerisme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55E9A1-0C0F-4CBB-A730-FFEBBF83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3" y="5320675"/>
            <a:ext cx="8095955" cy="13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2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PROCEDURES EN INDIENDATA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1" y="1181100"/>
            <a:ext cx="11506201" cy="4789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u="sng" cap="all" dirty="0"/>
              <a:t>personeelssubsidies</a:t>
            </a:r>
          </a:p>
          <a:p>
            <a:pPr marL="0" indent="0" algn="ctr">
              <a:buNone/>
            </a:pPr>
            <a:r>
              <a:rPr lang="nl-BE" i="1" u="dotted" cap="all" dirty="0"/>
              <a:t>comfort &amp; hostel</a:t>
            </a:r>
          </a:p>
          <a:p>
            <a:r>
              <a:rPr lang="nl-BE" dirty="0"/>
              <a:t>Aanvraag voor 4 jaar (per domein, indien # erkenningen)</a:t>
            </a:r>
          </a:p>
          <a:p>
            <a:r>
              <a:rPr lang="nl-BE" dirty="0"/>
              <a:t>Uiterlijk 1 april vooraf aan 4-jarige subsidieperiode</a:t>
            </a:r>
          </a:p>
          <a:p>
            <a:r>
              <a:rPr lang="nl-BE" dirty="0"/>
              <a:t>Op basis van een beleidsnota</a:t>
            </a:r>
          </a:p>
          <a:p>
            <a:r>
              <a:rPr lang="nl-BE" dirty="0"/>
              <a:t>Leidraad/Handleiding vanuit de administratie</a:t>
            </a:r>
          </a:p>
          <a:p>
            <a:r>
              <a:rPr lang="nl-BE" dirty="0"/>
              <a:t>Indiening via digitaal subsidieloket KIOSK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235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PROCEDURES EN INDIENDATA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1" y="1181100"/>
            <a:ext cx="11506201" cy="5400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u="sng" cap="all" dirty="0"/>
              <a:t>personeelssubsidies</a:t>
            </a:r>
          </a:p>
          <a:p>
            <a:pPr marL="0" indent="0" algn="ctr">
              <a:buNone/>
            </a:pPr>
            <a:r>
              <a:rPr lang="nl-BE" i="1" u="dotted" cap="all" dirty="0"/>
              <a:t>comfort &amp; hostel</a:t>
            </a:r>
          </a:p>
          <a:p>
            <a:r>
              <a:rPr lang="nl-BE" dirty="0"/>
              <a:t>Tussentijdse aanvraag jaarlijks mogelijk voor verkorte beleidsperiode (bv. 2024-2026 of 2025-2026)</a:t>
            </a:r>
          </a:p>
          <a:p>
            <a:r>
              <a:rPr lang="nl-BE" dirty="0"/>
              <a:t>Aanvraag via KIOSK uiterlijk op 1 april 2023/1 april 2024/1 april 2025</a:t>
            </a:r>
          </a:p>
          <a:p>
            <a:r>
              <a:rPr lang="nl-BE" dirty="0"/>
              <a:t>KIOSK heropening ten laatste 1/3/’23 voor dossier ’24-’26</a:t>
            </a:r>
          </a:p>
          <a:p>
            <a:endParaRPr lang="nl-BE" dirty="0"/>
          </a:p>
          <a:p>
            <a:pPr lvl="2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658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BELEIDSNOTA PERSONEEL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1138519"/>
            <a:ext cx="11268636" cy="48319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u="sng" cap="all" dirty="0"/>
              <a:t>Beoordelingscriteria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Aard v/h JVB of Hostel, aard van het gebruik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Prijsbeleid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Grootte van het domein, slaapcapaciteit (incl. tenten)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Personeelsinzet, gevraagde personeelssubsidie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Noodzaak en (maatschappelijke) meerwaarde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Bereik van jeugd en jeugdwerk, evolutie overnachtingscijfers, bezettingsgraad</a:t>
            </a:r>
          </a:p>
          <a:p>
            <a:pPr>
              <a:buFont typeface="Wingdings" panose="05000000000000000000" pitchFamily="2" charset="2"/>
              <a:buChar char="v"/>
            </a:pP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7018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299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BELEIDSNOTA PERSONEEL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014692"/>
            <a:ext cx="11268636" cy="52527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BE" u="sng" cap="all" dirty="0"/>
              <a:t>Beoordelingscriteria beleidsnota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De manier waarop wordt ingezet op een inhoudelijke werking met oog voor toegankelijkheid, kwaliteit en omkadering van bijzondere doelgroepen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dirty="0"/>
              <a:t> Leidraad ter beschikking met kader inhoudelijke werking (niet limitatief)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dirty="0"/>
              <a:t> Kwaliteit: educatief en toeristisch aanbod, dienstverlening, duurzaam beheer in relatie met de gebruikers, kwalitatief beheer, logistiek, samenwerking, </a:t>
            </a:r>
            <a:r>
              <a:rPr lang="nl-BE" dirty="0" err="1"/>
              <a:t>etc</a:t>
            </a:r>
            <a:r>
              <a:rPr lang="nl-BE" dirty="0"/>
              <a:t>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BE" dirty="0"/>
              <a:t> Toegankelijkheid: specifiek aanbod voor bijzondere doelgroepen, het volgen van vorming of ontwikkeling m.b.t. bijzondere doelgroepen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Financiële resultaten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Toekomstvisie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826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PROCEDURES EN INDIENDATA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81100"/>
            <a:ext cx="11268636" cy="478939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BE" u="sng" cap="all" dirty="0"/>
              <a:t>Personeelssubsidies - rapportage</a:t>
            </a:r>
          </a:p>
          <a:p>
            <a:pPr marL="0" indent="0" algn="ctr">
              <a:buNone/>
            </a:pPr>
            <a:r>
              <a:rPr lang="nl-BE" i="1" u="dotted" cap="all" dirty="0"/>
              <a:t>comfort &amp; hostel</a:t>
            </a:r>
          </a:p>
          <a:p>
            <a:r>
              <a:rPr lang="nl-BE" dirty="0"/>
              <a:t>2-jaarlijkse verantwoording</a:t>
            </a:r>
          </a:p>
          <a:p>
            <a:r>
              <a:rPr lang="nl-BE" dirty="0"/>
              <a:t>Uiterlijk 1 april volgend op jaar 2 en jaar 4 van subsidieperiode</a:t>
            </a:r>
          </a:p>
          <a:p>
            <a:r>
              <a:rPr lang="nl-BE" dirty="0"/>
              <a:t>D.m.v. </a:t>
            </a:r>
            <a:r>
              <a:rPr lang="nl-BE" u="sng" dirty="0"/>
              <a:t>financieel verslag </a:t>
            </a:r>
            <a:r>
              <a:rPr lang="nl-BE" dirty="0"/>
              <a:t>met loonkostenoverzicht en jaarrekening van de 2 voorgaande jaren</a:t>
            </a:r>
          </a:p>
          <a:p>
            <a:r>
              <a:rPr lang="nl-BE" dirty="0"/>
              <a:t>Uitbetaling saldo van 20% bij voldoende kosten personeelslid</a:t>
            </a:r>
          </a:p>
          <a:p>
            <a:r>
              <a:rPr lang="nl-BE" dirty="0">
                <a:highlight>
                  <a:srgbClr val="FFFF00"/>
                </a:highlight>
              </a:rPr>
              <a:t>Analytisch opgesplitste jaarrekening in het geval JVB of hostel een deelwerking is van grotere financiële werking beheerder.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255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TUSSENTIJDSE BIJSTURING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2" y="1143002"/>
            <a:ext cx="11268636" cy="5057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u="sng" cap="all" dirty="0"/>
              <a:t>personeelssubsidies</a:t>
            </a:r>
          </a:p>
          <a:p>
            <a:pPr marL="0" indent="0" algn="ctr">
              <a:buNone/>
            </a:pPr>
            <a:r>
              <a:rPr lang="nl-BE" i="1" u="dotted" cap="all" dirty="0"/>
              <a:t>comfort &amp; hostel</a:t>
            </a:r>
          </a:p>
          <a:p>
            <a:r>
              <a:rPr lang="nl-BE" dirty="0"/>
              <a:t>Tussentijdse bijsturing van de beleidsnota mogelijk</a:t>
            </a:r>
          </a:p>
          <a:p>
            <a:r>
              <a:rPr lang="nl-BE" dirty="0"/>
              <a:t>Enkel bij grondige wijziging van de werking (vb. personeel) of substantiële verhoging van de slaapcapaciteit</a:t>
            </a:r>
          </a:p>
          <a:p>
            <a:r>
              <a:rPr lang="nl-BE" u="sng" dirty="0"/>
              <a:t>In samenspraak met de administratie </a:t>
            </a:r>
            <a:r>
              <a:rPr lang="nl-BE" dirty="0"/>
              <a:t>en in te dienen na het 2</a:t>
            </a:r>
            <a:r>
              <a:rPr lang="nl-BE" baseline="30000" dirty="0"/>
              <a:t>de</a:t>
            </a:r>
            <a:r>
              <a:rPr lang="nl-BE" dirty="0"/>
              <a:t> jaar van de beleidsperiode, samen met jaarlijkse werkingsverslag van jaar 2 (=2024) als addendum</a:t>
            </a:r>
          </a:p>
          <a:p>
            <a:r>
              <a:rPr lang="nl-BE" dirty="0"/>
              <a:t>10/2/2025: concrete datum bijsturing in 1</a:t>
            </a:r>
            <a:r>
              <a:rPr lang="nl-BE" baseline="30000" dirty="0"/>
              <a:t>ste</a:t>
            </a:r>
            <a:r>
              <a:rPr lang="nl-BE" dirty="0"/>
              <a:t> beleidsperiode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640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PROCEDURES EN INDIENDATA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81" y="1181100"/>
            <a:ext cx="11506201" cy="5400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u="sng" cap="all" dirty="0"/>
              <a:t>personeelssubsidies</a:t>
            </a:r>
          </a:p>
          <a:p>
            <a:pPr marL="0" indent="0" algn="ctr">
              <a:buNone/>
            </a:pPr>
            <a:r>
              <a:rPr lang="nl-BE" i="1" u="dotted" cap="all" dirty="0"/>
              <a:t>comfort &amp; hostel</a:t>
            </a:r>
          </a:p>
          <a:p>
            <a:r>
              <a:rPr lang="nl-BE" dirty="0"/>
              <a:t>Bij substantiële daling van de capaciteit is het omgekeerde mogelijk, dan kan de personeelssubsidie worden ingehouden, verminderd of teruggevorderd.</a:t>
            </a:r>
          </a:p>
          <a:p>
            <a:endParaRPr lang="nl-BE" dirty="0"/>
          </a:p>
          <a:p>
            <a:pPr lvl="2">
              <a:buFont typeface="Wingdings" panose="05000000000000000000" pitchFamily="2" charset="2"/>
              <a:buChar char="v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3259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70668-1869-4306-8171-F75795D2D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52" y="1975678"/>
            <a:ext cx="11573435" cy="2906644"/>
          </a:xfrm>
        </p:spPr>
        <p:txBody>
          <a:bodyPr>
            <a:normAutofit fontScale="90000"/>
          </a:bodyPr>
          <a:lstStyle/>
          <a:p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  <a:t>FLANKERENDE MAATREGELEN </a:t>
            </a: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endParaRPr lang="nl-BE" sz="64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55E9A1-0C0F-4CBB-A730-FFEBBF83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3" y="5320675"/>
            <a:ext cx="8095955" cy="13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1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b="1" dirty="0">
                <a:latin typeface="FlandersArtSans-Regular" panose="00000500000000000000" pitchFamily="2" charset="0"/>
              </a:rPr>
              <a:t>Flankerende 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2187"/>
            <a:ext cx="7166935" cy="5046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667" b="1" dirty="0">
                <a:latin typeface="FlandersArtSans-Regular" panose="00000500000000000000" pitchFamily="2" charset="0"/>
              </a:rPr>
              <a:t>Monitoringstool overnachtingscijfers</a:t>
            </a:r>
          </a:p>
          <a:p>
            <a:pPr marL="0" indent="0">
              <a:buNone/>
            </a:pPr>
            <a:endParaRPr lang="nl-BE" sz="2667" b="1" dirty="0">
              <a:latin typeface="FlandersArtSans-Regular" panose="00000500000000000000" pitchFamily="2" charset="0"/>
            </a:endParaRPr>
          </a:p>
          <a:p>
            <a:pPr marL="0" indent="0">
              <a:buNone/>
            </a:pPr>
            <a:endParaRPr lang="nl-BE" sz="2667" b="1" dirty="0">
              <a:latin typeface="FlandersArtSans-Regular" panose="00000500000000000000" pitchFamily="2" charset="0"/>
            </a:endParaRPr>
          </a:p>
          <a:p>
            <a:pPr marL="0" indent="0">
              <a:buNone/>
            </a:pPr>
            <a:endParaRPr lang="nl-BE" sz="2667" b="1" dirty="0">
              <a:latin typeface="FlandersArtSans-Regular" panose="00000500000000000000" pitchFamily="2" charset="0"/>
            </a:endParaRPr>
          </a:p>
          <a:p>
            <a:pPr marL="0" indent="0">
              <a:buNone/>
            </a:pPr>
            <a:r>
              <a:rPr lang="nl-BE" sz="2667" b="1" dirty="0">
                <a:latin typeface="FlandersArtSans-Regular" panose="00000500000000000000" pitchFamily="2" charset="0"/>
              </a:rPr>
              <a:t>KIOSK</a:t>
            </a:r>
          </a:p>
          <a:p>
            <a:pPr marL="0" indent="0">
              <a:buNone/>
            </a:pPr>
            <a:endParaRPr lang="nl-BE" sz="2667" dirty="0"/>
          </a:p>
          <a:p>
            <a:pPr marL="0" indent="0">
              <a:buNone/>
            </a:pPr>
            <a:endParaRPr lang="nl-BE" sz="2667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6261F-9C67-4885-83A7-960EF65A8C01}"/>
              </a:ext>
            </a:extLst>
          </p:cNvPr>
          <p:cNvSpPr txBox="1">
            <a:spLocks/>
          </p:cNvSpPr>
          <p:nvPr/>
        </p:nvSpPr>
        <p:spPr>
          <a:xfrm>
            <a:off x="838201" y="2101549"/>
            <a:ext cx="9921724" cy="35203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1333"/>
              </a:spcBef>
              <a:buNone/>
              <a:defRPr/>
            </a:pPr>
            <a:endParaRPr lang="en-GB" sz="3733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A0EB05-6954-442D-9950-1E1639B30393}"/>
              </a:ext>
            </a:extLst>
          </p:cNvPr>
          <p:cNvSpPr txBox="1">
            <a:spLocks/>
          </p:cNvSpPr>
          <p:nvPr/>
        </p:nvSpPr>
        <p:spPr>
          <a:xfrm>
            <a:off x="1135139" y="1969829"/>
            <a:ext cx="9921723" cy="44045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lvl="1" indent="-304792" defTabSz="1219170">
              <a:spcBef>
                <a:spcPts val="667"/>
              </a:spcBef>
              <a:buFont typeface="Courier New" panose="02070309020205020404" pitchFamily="49" charset="0"/>
              <a:buChar char="o"/>
            </a:pPr>
            <a:r>
              <a:rPr lang="nl-NL" sz="1867" dirty="0">
                <a:solidFill>
                  <a:prstClr val="black"/>
                </a:solidFill>
                <a:latin typeface="FlandersArtSans-Regular" panose="00000500000000000000" pitchFamily="2" charset="0"/>
              </a:rPr>
              <a:t>Gestandaardiseerde datarapporten aan Departement CJM, Toerisme Vlaanderen en de FOD Economie.</a:t>
            </a:r>
          </a:p>
          <a:p>
            <a:pPr marL="914377" lvl="1" indent="-304792" defTabSz="1219170">
              <a:spcBef>
                <a:spcPts val="667"/>
              </a:spcBef>
              <a:buFont typeface="Courier New" panose="02070309020205020404" pitchFamily="49" charset="0"/>
              <a:buChar char="o"/>
            </a:pPr>
            <a:r>
              <a:rPr lang="nl-NL" sz="1867" dirty="0">
                <a:solidFill>
                  <a:prstClr val="black"/>
                </a:solidFill>
                <a:latin typeface="FlandersArtSans-Regular" panose="00000500000000000000" pitchFamily="2" charset="0"/>
              </a:rPr>
              <a:t>Integratie in de nieuwe CJT-website </a:t>
            </a:r>
            <a:r>
              <a:rPr lang="nl-NL" sz="1867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Kampas</a:t>
            </a:r>
            <a:r>
              <a:rPr lang="nl-NL" sz="1867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die het Vlaamse </a:t>
            </a:r>
            <a:r>
              <a:rPr lang="nl-NL" sz="1867" dirty="0" err="1">
                <a:solidFill>
                  <a:prstClr val="black"/>
                </a:solidFill>
                <a:latin typeface="FlandersArtSans-Regular" panose="00000500000000000000" pitchFamily="2" charset="0"/>
              </a:rPr>
              <a:t>jeugdtoeristische</a:t>
            </a:r>
            <a:r>
              <a:rPr lang="nl-NL" sz="1867" dirty="0">
                <a:solidFill>
                  <a:prstClr val="black"/>
                </a:solidFill>
                <a:latin typeface="FlandersArtSans-Regular" panose="00000500000000000000" pitchFamily="2" charset="0"/>
              </a:rPr>
              <a:t> aanbod ontsluit.</a:t>
            </a:r>
          </a:p>
          <a:p>
            <a:pPr marL="914377" lvl="1" indent="-304792" defTabSz="1219170">
              <a:spcBef>
                <a:spcPts val="667"/>
              </a:spcBef>
              <a:buFont typeface="Courier New" panose="02070309020205020404" pitchFamily="49" charset="0"/>
              <a:buChar char="o"/>
            </a:pPr>
            <a:r>
              <a:rPr lang="nl-NL" sz="1867" dirty="0">
                <a:solidFill>
                  <a:prstClr val="black"/>
                </a:solidFill>
                <a:latin typeface="FlandersArtSans-Regular" panose="00000500000000000000" pitchFamily="2" charset="0"/>
              </a:rPr>
              <a:t>Hosting en onderhoud onderdeel van nieuwe subsidieovereenkomst CJT.</a:t>
            </a:r>
          </a:p>
          <a:p>
            <a:pPr marL="609585" lvl="1" indent="0" defTabSz="1219170">
              <a:spcBef>
                <a:spcPts val="667"/>
              </a:spcBef>
              <a:buNone/>
            </a:pPr>
            <a:endParaRPr lang="nl-NL" sz="1067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609585" lvl="1" indent="0" defTabSz="1219170">
              <a:spcBef>
                <a:spcPts val="667"/>
              </a:spcBef>
              <a:buNone/>
            </a:pPr>
            <a:endParaRPr lang="nl-NL" sz="1867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914377" lvl="1" indent="-304792" defTabSz="1219170">
              <a:spcBef>
                <a:spcPts val="667"/>
              </a:spcBef>
              <a:buFont typeface="Courier New" panose="02070309020205020404" pitchFamily="49" charset="0"/>
              <a:buChar char="o"/>
            </a:pPr>
            <a:r>
              <a:rPr lang="nl-NL" sz="1867" dirty="0">
                <a:solidFill>
                  <a:prstClr val="black"/>
                </a:solidFill>
                <a:latin typeface="FlandersArtSans-Regular" panose="00000500000000000000" pitchFamily="2" charset="0"/>
              </a:rPr>
              <a:t>Integratie van de subsidiedossiers van jeugdverblijven en hostels</a:t>
            </a:r>
            <a:br>
              <a:rPr lang="nl-NL" sz="1867" dirty="0">
                <a:solidFill>
                  <a:prstClr val="black"/>
                </a:solidFill>
                <a:latin typeface="FlandersArtSans-Regular" panose="00000500000000000000" pitchFamily="2" charset="0"/>
              </a:rPr>
            </a:br>
            <a:r>
              <a:rPr lang="nl-NL" sz="1067" dirty="0">
                <a:solidFill>
                  <a:prstClr val="white"/>
                </a:solidFill>
                <a:latin typeface="FlandersArtSans-Regular" panose="00000500000000000000" pitchFamily="2" charset="0"/>
              </a:rPr>
              <a:t>a</a:t>
            </a:r>
            <a:endParaRPr lang="nl-NL" sz="2000" dirty="0">
              <a:solidFill>
                <a:prstClr val="black"/>
              </a:solidFill>
              <a:latin typeface="FlandersArtSans-Regular" panose="00000500000000000000" pitchFamily="2" charset="0"/>
            </a:endParaRPr>
          </a:p>
          <a:p>
            <a:pPr marL="0" indent="0" defTabSz="1219170">
              <a:spcBef>
                <a:spcPts val="1333"/>
              </a:spcBef>
              <a:buNone/>
              <a:defRPr/>
            </a:pPr>
            <a:endParaRPr lang="en-GB" sz="2667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429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EB510-CC18-40C0-AA41-F19D54D0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067299"/>
          </a:xfrm>
        </p:spPr>
        <p:txBody>
          <a:bodyPr>
            <a:noAutofit/>
          </a:bodyPr>
          <a:lstStyle/>
          <a:p>
            <a:r>
              <a:rPr lang="nl-BE" sz="4533"/>
              <a:t>INDELING AANBOD GEBEURT OP BASIS VAN ERKENNINGSTYPES VIA TOERISME VLAANDEREN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949D24-3C0D-42C4-94C3-0CBC01B6A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341" y="1612651"/>
            <a:ext cx="11295529" cy="5245349"/>
          </a:xfrm>
        </p:spPr>
        <p:txBody>
          <a:bodyPr>
            <a:normAutofit lnSpcReduction="10000"/>
          </a:bodyPr>
          <a:lstStyle/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>
                <a:solidFill>
                  <a:schemeClr val="bg1"/>
                </a:solidFill>
              </a:rPr>
              <a:t>TYPE A / Basis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Basic kamphuis, slaapplaatsen eventueel mogelijk zonder bedden, minimaal 1 douche per 50 personen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>
                <a:solidFill>
                  <a:schemeClr val="bg1"/>
                </a:solidFill>
              </a:rPr>
              <a:t>TYPE B / Standaard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Bedden, minimaal 1 douche per 25 personen, kookmateriaal of volpension mogelijk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>
                <a:solidFill>
                  <a:schemeClr val="bg1"/>
                </a:solidFill>
              </a:rPr>
              <a:t>TYPE C / Comfort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Bedden met hoofdkussen, voldoende </a:t>
            </a:r>
            <a:r>
              <a:rPr lang="nl-BE" dirty="0" err="1">
                <a:solidFill>
                  <a:schemeClr val="bg1"/>
                </a:solidFill>
              </a:rPr>
              <a:t>dagzalen</a:t>
            </a:r>
            <a:r>
              <a:rPr lang="nl-BE" dirty="0">
                <a:solidFill>
                  <a:schemeClr val="bg1"/>
                </a:solidFill>
              </a:rPr>
              <a:t>, minimaal 1 douche per 15 personen, kookmateriaal of volpension mogelijk</a:t>
            </a:r>
          </a:p>
          <a:p>
            <a:pPr marL="457189" indent="-457189">
              <a:buFont typeface="Wingdings" panose="05000000000000000000" pitchFamily="2" charset="2"/>
              <a:buChar char="v"/>
            </a:pPr>
            <a:r>
              <a:rPr lang="nl-BE" dirty="0">
                <a:solidFill>
                  <a:schemeClr val="bg1"/>
                </a:solidFill>
              </a:rPr>
              <a:t>HOSTELS : 24u toegankelijk, WIFI, bagageruimte, balie, meertalig personeel en toeristische brochures</a:t>
            </a:r>
          </a:p>
        </p:txBody>
      </p:sp>
    </p:spTree>
    <p:extLst>
      <p:ext uri="{BB962C8B-B14F-4D97-AF65-F5344CB8AC3E}">
        <p14:creationId xmlns:p14="http://schemas.microsoft.com/office/powerpoint/2010/main" val="163593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78BE4-F3CE-4FDE-9CC7-92AE4851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DECREET JVB IN CIJFERS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A0ACD9-338A-4822-BC4F-72030ACF7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083" y="1425015"/>
            <a:ext cx="5158316" cy="668368"/>
          </a:xfrm>
        </p:spPr>
        <p:txBody>
          <a:bodyPr/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ACTUELE AANTALLEN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AC00D4-A4A4-4249-8B91-967C138AE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849" y="2089400"/>
            <a:ext cx="5765551" cy="4595881"/>
          </a:xfrm>
        </p:spPr>
        <p:txBody>
          <a:bodyPr>
            <a:normAutofit/>
          </a:bodyPr>
          <a:lstStyle/>
          <a:p>
            <a:r>
              <a:rPr lang="nl-BE" sz="2667" u="sng" dirty="0"/>
              <a:t>Totaal</a:t>
            </a:r>
            <a:r>
              <a:rPr lang="nl-BE" sz="2667" dirty="0"/>
              <a:t> : 212 centra</a:t>
            </a:r>
          </a:p>
          <a:p>
            <a:r>
              <a:rPr lang="nl-BE" sz="2667" dirty="0"/>
              <a:t>63 JVB Basis met een WS (principieel)</a:t>
            </a:r>
          </a:p>
          <a:p>
            <a:r>
              <a:rPr lang="nl-BE" sz="2667" dirty="0"/>
              <a:t>39 JVB Standaard met WS (principieel)</a:t>
            </a:r>
          </a:p>
          <a:p>
            <a:r>
              <a:rPr lang="nl-BE" sz="2667" dirty="0"/>
              <a:t>16 JVB Comfort met énkel WS</a:t>
            </a:r>
          </a:p>
          <a:p>
            <a:r>
              <a:rPr lang="nl-BE" sz="2667" dirty="0"/>
              <a:t>76 JVB Comfort met een PS </a:t>
            </a:r>
            <a:br>
              <a:rPr lang="nl-BE" sz="2667" dirty="0"/>
            </a:br>
            <a:r>
              <a:rPr lang="nl-BE" sz="1600" dirty="0">
                <a:solidFill>
                  <a:schemeClr val="bg1"/>
                </a:solidFill>
              </a:rPr>
              <a:t>(</a:t>
            </a:r>
            <a:r>
              <a:rPr lang="nl-BE" sz="1600" dirty="0" err="1">
                <a:solidFill>
                  <a:schemeClr val="bg1"/>
                </a:solidFill>
              </a:rPr>
              <a:t>incl.eigen</a:t>
            </a:r>
            <a:r>
              <a:rPr lang="nl-BE" sz="1600" dirty="0">
                <a:solidFill>
                  <a:schemeClr val="bg1"/>
                </a:solidFill>
              </a:rPr>
              <a:t> centra CJT/VJH)</a:t>
            </a:r>
          </a:p>
          <a:p>
            <a:pPr>
              <a:lnSpc>
                <a:spcPct val="100000"/>
              </a:lnSpc>
            </a:pPr>
            <a:r>
              <a:rPr lang="nl-BE" sz="2667" dirty="0"/>
              <a:t>18 Hostels met een PS </a:t>
            </a:r>
            <a:br>
              <a:rPr lang="nl-BE" sz="2667" dirty="0"/>
            </a:br>
            <a:r>
              <a:rPr lang="nl-BE" sz="1600" dirty="0">
                <a:solidFill>
                  <a:schemeClr val="bg1"/>
                </a:solidFill>
              </a:rPr>
              <a:t>(</a:t>
            </a:r>
            <a:r>
              <a:rPr lang="nl-BE" sz="1600" dirty="0" err="1">
                <a:solidFill>
                  <a:schemeClr val="bg1"/>
                </a:solidFill>
              </a:rPr>
              <a:t>incl.eigen</a:t>
            </a:r>
            <a:r>
              <a:rPr lang="nl-BE" sz="1600" dirty="0">
                <a:solidFill>
                  <a:schemeClr val="bg1"/>
                </a:solidFill>
              </a:rPr>
              <a:t> centra CJT/VJH)</a:t>
            </a:r>
          </a:p>
          <a:p>
            <a:endParaRPr lang="nl-BE" sz="2667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A480F2-2A55-4889-8AF3-B71752C79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63899"/>
            <a:ext cx="5183717" cy="825500"/>
          </a:xfrm>
        </p:spPr>
        <p:txBody>
          <a:bodyPr/>
          <a:lstStyle/>
          <a:p>
            <a:pPr algn="ctr"/>
            <a:r>
              <a:rPr lang="nl-BE">
                <a:solidFill>
                  <a:schemeClr val="bg1"/>
                </a:solidFill>
              </a:rPr>
              <a:t>BUDGETTEN 2023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319CE2-7A03-4104-9BE4-AB0EA5327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9106"/>
            <a:ext cx="5657973" cy="3930028"/>
          </a:xfrm>
        </p:spPr>
        <p:txBody>
          <a:bodyPr>
            <a:normAutofit/>
          </a:bodyPr>
          <a:lstStyle/>
          <a:p>
            <a:r>
              <a:rPr lang="nl-BE" sz="2667" dirty="0"/>
              <a:t>Rechtstreekse subsidiëring</a:t>
            </a:r>
            <a:br>
              <a:rPr lang="nl-BE" sz="2667" dirty="0"/>
            </a:br>
            <a:r>
              <a:rPr lang="nl-BE" sz="2667" dirty="0"/>
              <a:t>5.225.000 €</a:t>
            </a:r>
          </a:p>
          <a:p>
            <a:r>
              <a:rPr lang="nl-BE" sz="2667" dirty="0"/>
              <a:t>ADJ : 3.208.000 € </a:t>
            </a:r>
            <a:r>
              <a:rPr lang="nl-BE" sz="1600" dirty="0">
                <a:solidFill>
                  <a:schemeClr val="bg1"/>
                </a:solidFill>
              </a:rPr>
              <a:t>(status quo)</a:t>
            </a:r>
          </a:p>
          <a:p>
            <a:r>
              <a:rPr lang="nl-BE" sz="2667" dirty="0"/>
              <a:t>CJT : 380.600 €</a:t>
            </a:r>
            <a:br>
              <a:rPr lang="nl-BE" sz="2667" dirty="0"/>
            </a:br>
            <a:r>
              <a:rPr lang="nl-BE" sz="1600" dirty="0">
                <a:solidFill>
                  <a:schemeClr val="bg1"/>
                </a:solidFill>
              </a:rPr>
              <a:t>Ondersteuningsfunctie</a:t>
            </a:r>
            <a:endParaRPr lang="nl-BE" sz="2667" dirty="0">
              <a:solidFill>
                <a:schemeClr val="bg1"/>
              </a:solidFill>
            </a:endParaRPr>
          </a:p>
          <a:p>
            <a:r>
              <a:rPr lang="nl-BE" sz="2667" dirty="0"/>
              <a:t>VJH : 77.000 €</a:t>
            </a:r>
            <a:br>
              <a:rPr lang="nl-BE" sz="2667" dirty="0"/>
            </a:br>
            <a:r>
              <a:rPr lang="nl-BE" sz="1600" dirty="0">
                <a:solidFill>
                  <a:schemeClr val="bg1"/>
                </a:solidFill>
              </a:rPr>
              <a:t>Ondersteuningsfunctie</a:t>
            </a:r>
            <a:endParaRPr lang="nl-BE" sz="1600" dirty="0"/>
          </a:p>
          <a:p>
            <a:r>
              <a:rPr lang="nl-BE" sz="2667" u="sng" dirty="0"/>
              <a:t>Totaal</a:t>
            </a:r>
            <a:r>
              <a:rPr lang="nl-BE" sz="2667" dirty="0"/>
              <a:t> : 8,9 miljoen euro</a:t>
            </a:r>
            <a:br>
              <a:rPr lang="nl-BE" sz="2667" dirty="0"/>
            </a:br>
            <a:r>
              <a:rPr lang="nl-BE" sz="2667" dirty="0">
                <a:solidFill>
                  <a:schemeClr val="bg1"/>
                </a:solidFill>
              </a:rPr>
              <a:t>+ 1,7 miljoen euro </a:t>
            </a:r>
          </a:p>
        </p:txBody>
      </p:sp>
    </p:spTree>
    <p:extLst>
      <p:ext uri="{BB962C8B-B14F-4D97-AF65-F5344CB8AC3E}">
        <p14:creationId xmlns:p14="http://schemas.microsoft.com/office/powerpoint/2010/main" val="43470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70668-1869-4306-8171-F75795D2D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3" y="824754"/>
            <a:ext cx="11573435" cy="1595717"/>
          </a:xfrm>
        </p:spPr>
        <p:txBody>
          <a:bodyPr>
            <a:normAutofit fontScale="90000"/>
          </a:bodyPr>
          <a:lstStyle/>
          <a:p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  <a:t>NIEUWE WETGEVING</a:t>
            </a: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endParaRPr lang="nl-BE" sz="64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55E9A1-0C0F-4CBB-A730-FFEBBF83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3" y="5320675"/>
            <a:ext cx="8095955" cy="135084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45658D-0A55-416A-829F-8C09D75E926B}"/>
              </a:ext>
            </a:extLst>
          </p:cNvPr>
          <p:cNvSpPr txBox="1"/>
          <p:nvPr/>
        </p:nvSpPr>
        <p:spPr>
          <a:xfrm>
            <a:off x="932330" y="1739154"/>
            <a:ext cx="10497671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BE" sz="3733" dirty="0">
                <a:solidFill>
                  <a:prstClr val="white"/>
                </a:solidFill>
                <a:latin typeface="Calibri" panose="020F0502020204030204"/>
              </a:rPr>
              <a:t>Decreet van 11 februari 2022 tot vaststelling van de regels voor de subsidiëring van jeugdverblijven, hostels, ondersteuningsstructuren en de vzw ADJ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nl-BE" sz="3733" dirty="0">
              <a:solidFill>
                <a:prstClr val="white"/>
              </a:solidFill>
              <a:latin typeface="Calibri" panose="020F0502020204030204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nl-BE" sz="3733" dirty="0">
                <a:solidFill>
                  <a:prstClr val="white"/>
                </a:solidFill>
                <a:latin typeface="Calibri" panose="020F0502020204030204"/>
              </a:rPr>
              <a:t>Besluit van de VR van 20 mei 2022 tot uitvoering van het decreet van 11 februari 2022</a:t>
            </a:r>
            <a:endParaRPr lang="nl-BE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144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70668-1869-4306-8171-F75795D2D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52" y="1975678"/>
            <a:ext cx="11573435" cy="2906644"/>
          </a:xfrm>
        </p:spPr>
        <p:txBody>
          <a:bodyPr>
            <a:normAutofit fontScale="90000"/>
          </a:bodyPr>
          <a:lstStyle/>
          <a:p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  <a:t>NIEUW DECREET</a:t>
            </a:r>
            <a:b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r>
              <a:rPr lang="nl-BE" sz="9733" dirty="0">
                <a:solidFill>
                  <a:schemeClr val="bg1"/>
                </a:solidFill>
                <a:latin typeface="FlandersArtSans-Medium" panose="00000600000000000000" pitchFamily="2" charset="0"/>
              </a:rPr>
              <a:t>11 FEBRUARI 2022 </a:t>
            </a:r>
            <a:br>
              <a:rPr lang="nl-BE" sz="6400" dirty="0">
                <a:solidFill>
                  <a:schemeClr val="bg1"/>
                </a:solidFill>
                <a:latin typeface="FlandersArtSans-Medium" panose="00000600000000000000" pitchFamily="2" charset="0"/>
              </a:rPr>
            </a:br>
            <a:endParaRPr lang="nl-BE" sz="64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55E9A1-0C0F-4CBB-A730-FFEBBF83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23" y="5320675"/>
            <a:ext cx="8095955" cy="13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UITGANGSPUNTEN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493"/>
            <a:ext cx="10515600" cy="3712632"/>
          </a:xfrm>
        </p:spPr>
        <p:txBody>
          <a:bodyPr>
            <a:normAutofit/>
          </a:bodyPr>
          <a:lstStyle/>
          <a:p>
            <a:r>
              <a:rPr lang="nl-BE" dirty="0"/>
              <a:t>BLIJVEND STIMULEREND EFFECT OP HET AANTAL VERBLIJFPLAATSEN VOOR JEUGD</a:t>
            </a:r>
          </a:p>
          <a:p>
            <a:r>
              <a:rPr lang="nl-BE" dirty="0"/>
              <a:t>GEVARIEERD EN AANGEPAST AANBOD</a:t>
            </a:r>
          </a:p>
          <a:p>
            <a:r>
              <a:rPr lang="nl-BE" dirty="0"/>
              <a:t>VRIJWAREN VAKANTIEPARTICIPATIE K &amp; J</a:t>
            </a:r>
          </a:p>
          <a:p>
            <a:r>
              <a:rPr lang="nl-BE" dirty="0"/>
              <a:t>FINANCIËLE LEEFBAARHEID JEUGDVERBLIJFSECTOR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678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SPEERPUNTEN/NIEUWIGHEDEN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749"/>
            <a:ext cx="10515600" cy="5203576"/>
          </a:xfrm>
        </p:spPr>
        <p:txBody>
          <a:bodyPr>
            <a:normAutofit fontScale="77500" lnSpcReduction="20000"/>
          </a:bodyPr>
          <a:lstStyle/>
          <a:p>
            <a:r>
              <a:rPr lang="nl-BE" sz="3200" cap="all" dirty="0"/>
              <a:t>Versterking van de focus op jeugd en verhoging van de capaciteit</a:t>
            </a:r>
          </a:p>
          <a:p>
            <a:pPr lvl="1"/>
            <a:r>
              <a:rPr lang="nl-BE" dirty="0"/>
              <a:t>Verhoging van de minimumpercentages van K&amp;J t.e.m. 30 j</a:t>
            </a:r>
          </a:p>
          <a:p>
            <a:pPr lvl="2"/>
            <a:r>
              <a:rPr lang="nl-BE" sz="3200" dirty="0"/>
              <a:t>Van 70% naar 80% voor jeugdverblijven basis en standaard</a:t>
            </a:r>
          </a:p>
          <a:p>
            <a:pPr lvl="2"/>
            <a:r>
              <a:rPr lang="nl-BE" sz="3200" dirty="0"/>
              <a:t>Van 50% naar 70% voor hostels</a:t>
            </a:r>
          </a:p>
          <a:p>
            <a:pPr lvl="1"/>
            <a:r>
              <a:rPr lang="nl-BE" dirty="0"/>
              <a:t>Ontvangen van minimum 5 jeugdverenigingen per jaar voor basis, standaard en hostels, voor type C blijft dit op 10</a:t>
            </a:r>
          </a:p>
          <a:p>
            <a:pPr lvl="1"/>
            <a:r>
              <a:rPr lang="nl-BE" dirty="0"/>
              <a:t>Overnachtingen in tentplaatsen op het jeugdverblijfdomein mee in berekening WS (aftopping max. gebouwencapaciteit en enkel juli/aug)</a:t>
            </a:r>
          </a:p>
          <a:p>
            <a:pPr lvl="1"/>
            <a:r>
              <a:rPr lang="nl-BE" dirty="0"/>
              <a:t>Schrappen van de minimale slaapcapaciteit van 40 bedden</a:t>
            </a:r>
          </a:p>
          <a:p>
            <a:r>
              <a:rPr lang="nl-BE" sz="3200" dirty="0"/>
              <a:t>NIEUW VEREIST ELEMENT BIJ DE BELEIDSNOTA OMTRENT INHOUDELIJKE WERKING OP VLAK VAN KWALITEIT EN TOEGANKELIJKHEID</a:t>
            </a:r>
          </a:p>
          <a:p>
            <a:r>
              <a:rPr lang="nl-BE" sz="3200" dirty="0"/>
              <a:t>Nieuwigheden basis van onderzoeksresultaten, maar ook om de relevantie van een decreet bij Jeugd zo hoog mogelijk te houden (mits de druk op de middelen).</a:t>
            </a:r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504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4CC6-CAAF-4593-AD8F-8DF3791B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2"/>
            <a:ext cx="10515600" cy="1325033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2B979D"/>
                </a:solidFill>
              </a:rPr>
              <a:t>SPEERPUNTEN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1D030B-47E7-442D-8845-5CE722732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069"/>
            <a:ext cx="10515600" cy="4978897"/>
          </a:xfrm>
        </p:spPr>
        <p:txBody>
          <a:bodyPr>
            <a:normAutofit/>
          </a:bodyPr>
          <a:lstStyle/>
          <a:p>
            <a:r>
              <a:rPr lang="nl-BE" sz="2933" cap="all" dirty="0"/>
              <a:t>Financiële opwaardering van historisch lage bedragen</a:t>
            </a:r>
          </a:p>
          <a:p>
            <a:pPr lvl="1"/>
            <a:r>
              <a:rPr lang="nl-BE" sz="2933" dirty="0"/>
              <a:t>Schrappen van de bestaande maximumplafonds voor de WS</a:t>
            </a:r>
          </a:p>
          <a:p>
            <a:pPr lvl="1"/>
            <a:r>
              <a:rPr lang="nl-BE" sz="2933" dirty="0"/>
              <a:t>Instellen van een minimale jaarlijkse werkingssubsidie van 1.500 euro voor alle jeugdverblijven en hostels</a:t>
            </a:r>
          </a:p>
          <a:p>
            <a:pPr lvl="1"/>
            <a:r>
              <a:rPr lang="nl-BE" sz="2933" dirty="0"/>
              <a:t>Berekening van de werkingssubsidie op basis van jeugdovernachtingen (ook bij Type C)</a:t>
            </a:r>
          </a:p>
          <a:p>
            <a:pPr lvl="1"/>
            <a:r>
              <a:rPr lang="nl-BE" sz="2933" dirty="0"/>
              <a:t>Opwaardering van de personeelssubsidie van 25.000 euro naar 30.000 euro per VTE (intussen 31.400 euro – door index)</a:t>
            </a:r>
          </a:p>
          <a:p>
            <a:r>
              <a:rPr lang="nl-BE" sz="2933" cap="all" dirty="0"/>
              <a:t>VANGNET VOOR BRUSSELSE VERBLIJVEN</a:t>
            </a:r>
          </a:p>
          <a:p>
            <a:pPr lvl="1"/>
            <a:r>
              <a:rPr lang="nl-BE" sz="2933" dirty="0"/>
              <a:t>Gewestmaterie versus Gemeenschapsmaterie</a:t>
            </a:r>
          </a:p>
          <a:p>
            <a:pPr lvl="1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493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JT">
      <a:dk1>
        <a:srgbClr val="111B41"/>
      </a:dk1>
      <a:lt1>
        <a:srgbClr val="FFFFFF"/>
      </a:lt1>
      <a:dk2>
        <a:srgbClr val="44546A"/>
      </a:dk2>
      <a:lt2>
        <a:srgbClr val="E7E6E6"/>
      </a:lt2>
      <a:accent1>
        <a:srgbClr val="5EAEE1"/>
      </a:accent1>
      <a:accent2>
        <a:srgbClr val="E3C25F"/>
      </a:accent2>
      <a:accent3>
        <a:srgbClr val="D8866C"/>
      </a:accent3>
      <a:accent4>
        <a:srgbClr val="77C589"/>
      </a:accent4>
      <a:accent5>
        <a:srgbClr val="4682A9"/>
      </a:accent5>
      <a:accent6>
        <a:srgbClr val="599367"/>
      </a:accent6>
      <a:hlink>
        <a:srgbClr val="111B41"/>
      </a:hlink>
      <a:folHlink>
        <a:srgbClr val="111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JT">
      <a:dk1>
        <a:srgbClr val="111B41"/>
      </a:dk1>
      <a:lt1>
        <a:srgbClr val="FFFFFF"/>
      </a:lt1>
      <a:dk2>
        <a:srgbClr val="44546A"/>
      </a:dk2>
      <a:lt2>
        <a:srgbClr val="E7E6E6"/>
      </a:lt2>
      <a:accent1>
        <a:srgbClr val="5EAEE1"/>
      </a:accent1>
      <a:accent2>
        <a:srgbClr val="E3C25F"/>
      </a:accent2>
      <a:accent3>
        <a:srgbClr val="D8866C"/>
      </a:accent3>
      <a:accent4>
        <a:srgbClr val="77C589"/>
      </a:accent4>
      <a:accent5>
        <a:srgbClr val="4682A9"/>
      </a:accent5>
      <a:accent6>
        <a:srgbClr val="599367"/>
      </a:accent6>
      <a:hlink>
        <a:srgbClr val="111B41"/>
      </a:hlink>
      <a:folHlink>
        <a:srgbClr val="111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SIT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1672</Words>
  <Application>Microsoft Office PowerPoint</Application>
  <PresentationFormat>Breedbeeld</PresentationFormat>
  <Paragraphs>194</Paragraphs>
  <Slides>28</Slides>
  <Notes>0</Notes>
  <HiddenSlides>3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FlandersArtSans-Bold</vt:lpstr>
      <vt:lpstr>FlandersArtSans-Medium</vt:lpstr>
      <vt:lpstr>FlandersArtSans-Regular</vt:lpstr>
      <vt:lpstr>Poppins</vt:lpstr>
      <vt:lpstr>Wingdings</vt:lpstr>
      <vt:lpstr>Office Theme</vt:lpstr>
      <vt:lpstr>1_Office Theme</vt:lpstr>
      <vt:lpstr>VISITFLANDERS</vt:lpstr>
      <vt:lpstr>1_Aangepast ontwerp</vt:lpstr>
      <vt:lpstr>Werkings- en personeelssubsidies</vt:lpstr>
      <vt:lpstr>Nieuw Decreet Jeugdverblijven en hostels</vt:lpstr>
      <vt:lpstr>INDELING AANBOD GEBEURT OP BASIS VAN ERKENNINGSTYPES VIA TOERISME VLAANDEREN</vt:lpstr>
      <vt:lpstr>DECREET JVB IN CIJFERS</vt:lpstr>
      <vt:lpstr>  NIEUWE WETGEVING </vt:lpstr>
      <vt:lpstr>  NIEUW DECREET 11 FEBRUARI 2022  </vt:lpstr>
      <vt:lpstr>UITGANGSPUNTEN</vt:lpstr>
      <vt:lpstr>SPEERPUNTEN/NIEUWIGHEDEN</vt:lpstr>
      <vt:lpstr>SPEERPUNTEN</vt:lpstr>
      <vt:lpstr>SUBSIDIEVOORWAARDEN DECREET</vt:lpstr>
      <vt:lpstr>SUBSIDIEVOORWAARDEN DECREET</vt:lpstr>
      <vt:lpstr>DEFINITIES</vt:lpstr>
      <vt:lpstr>WELKE SOORT SUBSIDIES?</vt:lpstr>
      <vt:lpstr>WELKE SOORT SUBSIDIES?</vt:lpstr>
      <vt:lpstr>  NIEUW BVR 20 MEI 2022  </vt:lpstr>
      <vt:lpstr>UITGANGSPUNTEN/SPEERPUNTEN</vt:lpstr>
      <vt:lpstr>DEFINITIES</vt:lpstr>
      <vt:lpstr>PROCEDURES EN INDIENDATA</vt:lpstr>
      <vt:lpstr>PROCEDURES EN INDIENDATA</vt:lpstr>
      <vt:lpstr>PROCEDURES EN INDIENDATA</vt:lpstr>
      <vt:lpstr>PROCEDURES EN INDIENDATA</vt:lpstr>
      <vt:lpstr>BELEIDSNOTA PERSONEEL</vt:lpstr>
      <vt:lpstr>BELEIDSNOTA PERSONEEL</vt:lpstr>
      <vt:lpstr>PROCEDURES EN INDIENDATA</vt:lpstr>
      <vt:lpstr>TUSSENTIJDSE BIJSTURING</vt:lpstr>
      <vt:lpstr>PROCEDURES EN INDIENDATA</vt:lpstr>
      <vt:lpstr>  FLANKERENDE MAATREGELEN  </vt:lpstr>
      <vt:lpstr>Flankerende maatregelen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titel</dc:title>
  <dc:creator>Astrid Vanderborght | Studio Boiler</dc:creator>
  <cp:lastModifiedBy>Frederik Vercammen</cp:lastModifiedBy>
  <cp:revision>28</cp:revision>
  <dcterms:created xsi:type="dcterms:W3CDTF">2022-05-24T13:47:24Z</dcterms:created>
  <dcterms:modified xsi:type="dcterms:W3CDTF">2023-02-16T13:34:14Z</dcterms:modified>
</cp:coreProperties>
</file>