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753600" cy="7315200"/>
  <p:notesSz cx="6858000" cy="9144000"/>
  <p:embeddedFontLs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Poppins Bold" panose="00000800000000000000" pitchFamily="2" charset="0"/>
      <p:regular r:id="rId16"/>
      <p:bold r:id="rId17"/>
    </p:embeddedFont>
    <p:embeddedFont>
      <p:font typeface="Poppins Italics" panose="020B0604020202020204" charset="0"/>
      <p:regular r:id="rId18"/>
    </p:embeddedFont>
    <p:embeddedFont>
      <p:font typeface="Poppins Medium" panose="00000600000000000000" pitchFamily="2" charset="0"/>
      <p:regular r:id="rId19"/>
      <p:italic r:id="rId20"/>
    </p:embeddedFont>
    <p:embeddedFont>
      <p:font typeface="Poppins Ultra-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17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63" y="-1133231"/>
            <a:ext cx="12165030" cy="8713591"/>
          </a:xfrm>
          <a:custGeom>
            <a:avLst/>
            <a:gdLst/>
            <a:ahLst/>
            <a:cxnLst/>
            <a:rect l="l" t="t" r="r" b="b"/>
            <a:pathLst>
              <a:path w="12165030" h="8713591">
                <a:moveTo>
                  <a:pt x="0" y="0"/>
                </a:moveTo>
                <a:lnTo>
                  <a:pt x="12165030" y="0"/>
                </a:lnTo>
                <a:lnTo>
                  <a:pt x="12165030" y="8713591"/>
                </a:lnTo>
                <a:lnTo>
                  <a:pt x="0" y="87135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rot="-5712856" flipV="1">
            <a:off x="-6470647" y="8426293"/>
            <a:ext cx="23898129" cy="12013192"/>
          </a:xfrm>
          <a:custGeom>
            <a:avLst/>
            <a:gdLst/>
            <a:ahLst/>
            <a:cxnLst/>
            <a:rect l="l" t="t" r="r" b="b"/>
            <a:pathLst>
              <a:path w="23898129" h="12013192">
                <a:moveTo>
                  <a:pt x="0" y="12013192"/>
                </a:moveTo>
                <a:lnTo>
                  <a:pt x="23898129" y="12013192"/>
                </a:lnTo>
                <a:lnTo>
                  <a:pt x="23898129" y="0"/>
                </a:lnTo>
                <a:lnTo>
                  <a:pt x="0" y="0"/>
                </a:lnTo>
                <a:lnTo>
                  <a:pt x="0" y="1201319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>
            <a:off x="7297689" y="5658779"/>
            <a:ext cx="1724391" cy="924901"/>
          </a:xfrm>
          <a:custGeom>
            <a:avLst/>
            <a:gdLst/>
            <a:ahLst/>
            <a:cxnLst/>
            <a:rect l="l" t="t" r="r" b="b"/>
            <a:pathLst>
              <a:path w="1724391" h="924901">
                <a:moveTo>
                  <a:pt x="0" y="0"/>
                </a:moveTo>
                <a:lnTo>
                  <a:pt x="1724391" y="0"/>
                </a:lnTo>
                <a:lnTo>
                  <a:pt x="1724391" y="924901"/>
                </a:lnTo>
                <a:lnTo>
                  <a:pt x="0" y="9249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731520" y="4796155"/>
            <a:ext cx="6355080" cy="142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 dirty="0" err="1">
                <a:solidFill>
                  <a:srgbClr val="111B4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Opleiding</a:t>
            </a:r>
            <a:r>
              <a:rPr lang="en-US" sz="5000" b="1" dirty="0">
                <a:solidFill>
                  <a:srgbClr val="111B4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 </a:t>
            </a:r>
          </a:p>
          <a:p>
            <a:pPr algn="l">
              <a:lnSpc>
                <a:spcPts val="3919"/>
              </a:lnSpc>
            </a:pPr>
            <a:r>
              <a:rPr lang="en-US" sz="2799" b="1" dirty="0">
                <a:solidFill>
                  <a:srgbClr val="111B4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‘</a:t>
            </a:r>
            <a:r>
              <a:rPr lang="en-US" sz="2799" b="1" dirty="0" err="1">
                <a:solidFill>
                  <a:srgbClr val="111B4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bedwantsen</a:t>
            </a:r>
            <a:r>
              <a:rPr lang="en-US" sz="2799" b="1" dirty="0">
                <a:solidFill>
                  <a:srgbClr val="111B4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 </a:t>
            </a:r>
            <a:r>
              <a:rPr lang="en-US" sz="2799" b="1" dirty="0" err="1">
                <a:solidFill>
                  <a:srgbClr val="111B4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snel</a:t>
            </a:r>
            <a:r>
              <a:rPr lang="en-US" sz="2799" b="1" dirty="0">
                <a:solidFill>
                  <a:srgbClr val="111B4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 </a:t>
            </a:r>
            <a:r>
              <a:rPr lang="en-US" sz="2799" b="1" dirty="0" err="1">
                <a:solidFill>
                  <a:srgbClr val="111B4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herkennen</a:t>
            </a:r>
            <a:r>
              <a:rPr lang="en-US" sz="2799" b="1" dirty="0">
                <a:solidFill>
                  <a:srgbClr val="111B4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62515" y="-566503"/>
            <a:ext cx="17372074" cy="8732652"/>
          </a:xfrm>
          <a:custGeom>
            <a:avLst/>
            <a:gdLst/>
            <a:ahLst/>
            <a:cxnLst/>
            <a:rect l="l" t="t" r="r" b="b"/>
            <a:pathLst>
              <a:path w="17372074" h="8732652">
                <a:moveTo>
                  <a:pt x="0" y="0"/>
                </a:moveTo>
                <a:lnTo>
                  <a:pt x="17372074" y="0"/>
                </a:lnTo>
                <a:lnTo>
                  <a:pt x="17372074" y="8732652"/>
                </a:lnTo>
                <a:lnTo>
                  <a:pt x="0" y="8732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5702209" y="2340172"/>
            <a:ext cx="614063" cy="614063"/>
          </a:xfrm>
          <a:custGeom>
            <a:avLst/>
            <a:gdLst/>
            <a:ahLst/>
            <a:cxnLst/>
            <a:rect l="l" t="t" r="r" b="b"/>
            <a:pathLst>
              <a:path w="614063" h="614063">
                <a:moveTo>
                  <a:pt x="0" y="0"/>
                </a:moveTo>
                <a:lnTo>
                  <a:pt x="614063" y="0"/>
                </a:lnTo>
                <a:lnTo>
                  <a:pt x="614063" y="614063"/>
                </a:lnTo>
                <a:lnTo>
                  <a:pt x="0" y="614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>
            <a:off x="7955948" y="2355049"/>
            <a:ext cx="584308" cy="584308"/>
          </a:xfrm>
          <a:custGeom>
            <a:avLst/>
            <a:gdLst/>
            <a:ahLst/>
            <a:cxnLst/>
            <a:rect l="l" t="t" r="r" b="b"/>
            <a:pathLst>
              <a:path w="584308" h="584308">
                <a:moveTo>
                  <a:pt x="0" y="0"/>
                </a:moveTo>
                <a:lnTo>
                  <a:pt x="584308" y="0"/>
                </a:lnTo>
                <a:lnTo>
                  <a:pt x="584308" y="584308"/>
                </a:lnTo>
                <a:lnTo>
                  <a:pt x="0" y="584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>
            <a:off x="5809559" y="4106209"/>
            <a:ext cx="584308" cy="584308"/>
          </a:xfrm>
          <a:custGeom>
            <a:avLst/>
            <a:gdLst/>
            <a:ahLst/>
            <a:cxnLst/>
            <a:rect l="l" t="t" r="r" b="b"/>
            <a:pathLst>
              <a:path w="584308" h="584308">
                <a:moveTo>
                  <a:pt x="0" y="0"/>
                </a:moveTo>
                <a:lnTo>
                  <a:pt x="584308" y="0"/>
                </a:lnTo>
                <a:lnTo>
                  <a:pt x="584308" y="584308"/>
                </a:lnTo>
                <a:lnTo>
                  <a:pt x="0" y="5843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Freeform 6"/>
          <p:cNvSpPr/>
          <p:nvPr/>
        </p:nvSpPr>
        <p:spPr>
          <a:xfrm>
            <a:off x="7955948" y="4106209"/>
            <a:ext cx="584308" cy="584308"/>
          </a:xfrm>
          <a:custGeom>
            <a:avLst/>
            <a:gdLst/>
            <a:ahLst/>
            <a:cxnLst/>
            <a:rect l="l" t="t" r="r" b="b"/>
            <a:pathLst>
              <a:path w="584308" h="584308">
                <a:moveTo>
                  <a:pt x="0" y="0"/>
                </a:moveTo>
                <a:lnTo>
                  <a:pt x="584308" y="0"/>
                </a:lnTo>
                <a:lnTo>
                  <a:pt x="584308" y="584308"/>
                </a:lnTo>
                <a:lnTo>
                  <a:pt x="0" y="5843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7"/>
          <p:cNvSpPr/>
          <p:nvPr/>
        </p:nvSpPr>
        <p:spPr>
          <a:xfrm>
            <a:off x="1136332" y="2996086"/>
            <a:ext cx="2466662" cy="1323028"/>
          </a:xfrm>
          <a:custGeom>
            <a:avLst/>
            <a:gdLst/>
            <a:ahLst/>
            <a:cxnLst/>
            <a:rect l="l" t="t" r="r" b="b"/>
            <a:pathLst>
              <a:path w="2466662" h="1323028">
                <a:moveTo>
                  <a:pt x="0" y="0"/>
                </a:moveTo>
                <a:lnTo>
                  <a:pt x="2466662" y="0"/>
                </a:lnTo>
                <a:lnTo>
                  <a:pt x="2466662" y="1323028"/>
                </a:lnTo>
                <a:lnTo>
                  <a:pt x="0" y="1323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TextBox 8"/>
          <p:cNvSpPr txBox="1"/>
          <p:nvPr/>
        </p:nvSpPr>
        <p:spPr>
          <a:xfrm>
            <a:off x="7511547" y="4775081"/>
            <a:ext cx="1510533" cy="19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2"/>
              </a:lnSpc>
            </a:pPr>
            <a:r>
              <a:rPr lang="en-US" sz="1073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info@cjt.be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63394" y="4775081"/>
            <a:ext cx="1276638" cy="19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2"/>
              </a:lnSpc>
            </a:pPr>
            <a:r>
              <a:rPr lang="en-US" sz="1073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09 210 57 75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65094" y="3037235"/>
            <a:ext cx="1688294" cy="389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2"/>
              </a:lnSpc>
            </a:pPr>
            <a:r>
              <a:rPr lang="en-US" sz="10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Bergstraat 16, </a:t>
            </a:r>
          </a:p>
          <a:p>
            <a:pPr algn="ctr">
              <a:lnSpc>
                <a:spcPts val="1502"/>
              </a:lnSpc>
            </a:pPr>
            <a:r>
              <a:rPr lang="en-US" sz="10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9820 Merelbeke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11547" y="3050864"/>
            <a:ext cx="1473110" cy="19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2"/>
              </a:lnSpc>
            </a:pPr>
            <a:r>
              <a:rPr lang="en-US" sz="1073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www.cjt.be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8105" y="0"/>
            <a:ext cx="11355705" cy="7547201"/>
          </a:xfrm>
          <a:custGeom>
            <a:avLst/>
            <a:gdLst/>
            <a:ahLst/>
            <a:cxnLst/>
            <a:rect l="l" t="t" r="r" b="b"/>
            <a:pathLst>
              <a:path w="11355705" h="7547201">
                <a:moveTo>
                  <a:pt x="0" y="0"/>
                </a:moveTo>
                <a:lnTo>
                  <a:pt x="11355704" y="0"/>
                </a:lnTo>
                <a:lnTo>
                  <a:pt x="11355704" y="7547201"/>
                </a:lnTo>
                <a:lnTo>
                  <a:pt x="0" y="754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49" b="-164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rot="765387" flipV="1">
            <a:off x="-13908143" y="-3045009"/>
            <a:ext cx="21316170" cy="10532460"/>
          </a:xfrm>
          <a:custGeom>
            <a:avLst/>
            <a:gdLst/>
            <a:ahLst/>
            <a:cxnLst/>
            <a:rect l="l" t="t" r="r" b="b"/>
            <a:pathLst>
              <a:path w="20952474" h="10532460">
                <a:moveTo>
                  <a:pt x="0" y="10532460"/>
                </a:moveTo>
                <a:lnTo>
                  <a:pt x="20952474" y="10532460"/>
                </a:lnTo>
                <a:lnTo>
                  <a:pt x="20952474" y="0"/>
                </a:lnTo>
                <a:lnTo>
                  <a:pt x="0" y="0"/>
                </a:lnTo>
                <a:lnTo>
                  <a:pt x="0" y="105324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>
            <a:off x="731520" y="5951501"/>
            <a:ext cx="1178639" cy="632179"/>
          </a:xfrm>
          <a:custGeom>
            <a:avLst/>
            <a:gdLst/>
            <a:ahLst/>
            <a:cxnLst/>
            <a:rect l="l" t="t" r="r" b="b"/>
            <a:pathLst>
              <a:path w="1178639" h="632179">
                <a:moveTo>
                  <a:pt x="0" y="0"/>
                </a:moveTo>
                <a:lnTo>
                  <a:pt x="1178639" y="0"/>
                </a:lnTo>
                <a:lnTo>
                  <a:pt x="1178639" y="632179"/>
                </a:lnTo>
                <a:lnTo>
                  <a:pt x="0" y="632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837660" y="1073818"/>
            <a:ext cx="2743740" cy="536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1" dirty="0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WAAROM 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1520" y="1948579"/>
            <a:ext cx="4491809" cy="267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In het jeugdtoerisme worden we soms geconfronteerd met bedwantsen.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gevolgen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: moeilijk en dure bestrijding, tijdelijke sluiting van verhuurruimte, bezorgdheid bij medewerkers en groepen, risico op reputatieschade.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Bedwantsbesmettingen zijn helaas nooit helemaal uit te sluiten. Door de diertjes snel te herkennen kunnen we de </a:t>
            </a: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schade beperken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82704" y="0"/>
            <a:ext cx="10959101" cy="7315200"/>
          </a:xfrm>
          <a:custGeom>
            <a:avLst/>
            <a:gdLst/>
            <a:ahLst/>
            <a:cxnLst/>
            <a:rect l="l" t="t" r="r" b="b"/>
            <a:pathLst>
              <a:path w="10959101" h="7315200">
                <a:moveTo>
                  <a:pt x="10959101" y="0"/>
                </a:moveTo>
                <a:lnTo>
                  <a:pt x="0" y="0"/>
                </a:lnTo>
                <a:lnTo>
                  <a:pt x="0" y="7315200"/>
                </a:lnTo>
                <a:lnTo>
                  <a:pt x="10959101" y="7315200"/>
                </a:lnTo>
                <a:lnTo>
                  <a:pt x="1095910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731520" y="861863"/>
            <a:ext cx="4073345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b="1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OVER DE BEDWANTS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1758918"/>
            <a:ext cx="3768436" cy="294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Verspreiding 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via kleding of materiaal van bezoekers. Het diertje wordt dus meegebracht … (en heeft niks met schoonmaak te maken)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Bedwantsen voeden zich met bloed wanneer het donker is. Ze houden niet van licht en verschuilen zich in </a:t>
            </a: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naden, gaten en kieren. 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Vooral in en rond het bed.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Geen risico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 voor gezondheid, maar </a:t>
            </a: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wel jeuk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 door beten.</a:t>
            </a:r>
          </a:p>
        </p:txBody>
      </p:sp>
      <p:sp>
        <p:nvSpPr>
          <p:cNvPr id="5" name="Freeform 5"/>
          <p:cNvSpPr/>
          <p:nvPr/>
        </p:nvSpPr>
        <p:spPr>
          <a:xfrm>
            <a:off x="731520" y="5951501"/>
            <a:ext cx="1178639" cy="632179"/>
          </a:xfrm>
          <a:custGeom>
            <a:avLst/>
            <a:gdLst/>
            <a:ahLst/>
            <a:cxnLst/>
            <a:rect l="l" t="t" r="r" b="b"/>
            <a:pathLst>
              <a:path w="1178639" h="632179">
                <a:moveTo>
                  <a:pt x="0" y="0"/>
                </a:moveTo>
                <a:lnTo>
                  <a:pt x="1178639" y="0"/>
                </a:lnTo>
                <a:lnTo>
                  <a:pt x="1178639" y="632179"/>
                </a:lnTo>
                <a:lnTo>
                  <a:pt x="0" y="632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55" y="2773344"/>
            <a:ext cx="9741545" cy="6634558"/>
          </a:xfrm>
          <a:custGeom>
            <a:avLst/>
            <a:gdLst/>
            <a:ahLst/>
            <a:cxnLst/>
            <a:rect l="l" t="t" r="r" b="b"/>
            <a:pathLst>
              <a:path w="9741545" h="6634558">
                <a:moveTo>
                  <a:pt x="0" y="0"/>
                </a:moveTo>
                <a:lnTo>
                  <a:pt x="9741545" y="0"/>
                </a:lnTo>
                <a:lnTo>
                  <a:pt x="9741545" y="6634558"/>
                </a:lnTo>
                <a:lnTo>
                  <a:pt x="0" y="6634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-1722" y="-497938"/>
            <a:ext cx="9755322" cy="4238196"/>
          </a:xfrm>
          <a:custGeom>
            <a:avLst/>
            <a:gdLst/>
            <a:ahLst/>
            <a:cxnLst/>
            <a:rect l="l" t="t" r="r" b="b"/>
            <a:pathLst>
              <a:path w="9755322" h="4238196">
                <a:moveTo>
                  <a:pt x="0" y="0"/>
                </a:moveTo>
                <a:lnTo>
                  <a:pt x="9755322" y="0"/>
                </a:lnTo>
                <a:lnTo>
                  <a:pt x="9755322" y="4238196"/>
                </a:lnTo>
                <a:lnTo>
                  <a:pt x="0" y="4238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 flipH="1">
            <a:off x="-11125197" y="-601192"/>
            <a:ext cx="17711591" cy="8903322"/>
          </a:xfrm>
          <a:custGeom>
            <a:avLst/>
            <a:gdLst/>
            <a:ahLst/>
            <a:cxnLst/>
            <a:rect l="l" t="t" r="r" b="b"/>
            <a:pathLst>
              <a:path w="17711591" h="8903322">
                <a:moveTo>
                  <a:pt x="17711591" y="0"/>
                </a:moveTo>
                <a:lnTo>
                  <a:pt x="0" y="0"/>
                </a:lnTo>
                <a:lnTo>
                  <a:pt x="0" y="8903322"/>
                </a:lnTo>
                <a:lnTo>
                  <a:pt x="17711591" y="8903322"/>
                </a:lnTo>
                <a:lnTo>
                  <a:pt x="177115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>
            <a:off x="731520" y="5951501"/>
            <a:ext cx="1178639" cy="632179"/>
          </a:xfrm>
          <a:custGeom>
            <a:avLst/>
            <a:gdLst/>
            <a:ahLst/>
            <a:cxnLst/>
            <a:rect l="l" t="t" r="r" b="b"/>
            <a:pathLst>
              <a:path w="1178639" h="632179">
                <a:moveTo>
                  <a:pt x="0" y="0"/>
                </a:moveTo>
                <a:lnTo>
                  <a:pt x="1178639" y="0"/>
                </a:lnTo>
                <a:lnTo>
                  <a:pt x="1178639" y="632179"/>
                </a:lnTo>
                <a:lnTo>
                  <a:pt x="0" y="6321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869156" y="922319"/>
            <a:ext cx="4140994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b="1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UITERLIJK &amp; GEDRAG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1520" y="1948579"/>
            <a:ext cx="4278630" cy="2409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Roodbruin, ovaal lichaam, ongeveer 6 mm groot.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Kan </a:t>
            </a: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geen sprongen maken of vliegen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, maar verplaatst zich snel.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Houden 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niet </a:t>
            </a: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van 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licht, wel van </a:t>
            </a: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warmte en uitgeademde lucht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. Ze zijn vooral 's avonds en 's nachts actief.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Overleven 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zonder voedsel bij 15-18°C</a:t>
            </a: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 tot wel zes maanden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62926" y="3365913"/>
            <a:ext cx="1049644" cy="16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i="1">
                <a:solidFill>
                  <a:srgbClr val="111B41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voor de maaltijd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62926" y="6862594"/>
            <a:ext cx="935588" cy="16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i="1">
                <a:solidFill>
                  <a:srgbClr val="111B41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na de maaltijd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802861" cy="7320679"/>
          </a:xfrm>
          <a:custGeom>
            <a:avLst/>
            <a:gdLst/>
            <a:ahLst/>
            <a:cxnLst/>
            <a:rect l="l" t="t" r="r" b="b"/>
            <a:pathLst>
              <a:path w="12802861" h="7320679">
                <a:moveTo>
                  <a:pt x="0" y="0"/>
                </a:moveTo>
                <a:lnTo>
                  <a:pt x="12802861" y="0"/>
                </a:lnTo>
                <a:lnTo>
                  <a:pt x="12802861" y="7320679"/>
                </a:lnTo>
                <a:lnTo>
                  <a:pt x="0" y="7320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flipV="1">
            <a:off x="-10710261" y="-794061"/>
            <a:ext cx="17711591" cy="8903322"/>
          </a:xfrm>
          <a:custGeom>
            <a:avLst/>
            <a:gdLst/>
            <a:ahLst/>
            <a:cxnLst/>
            <a:rect l="l" t="t" r="r" b="b"/>
            <a:pathLst>
              <a:path w="17711591" h="8903322">
                <a:moveTo>
                  <a:pt x="0" y="8903322"/>
                </a:moveTo>
                <a:lnTo>
                  <a:pt x="17711591" y="8903322"/>
                </a:lnTo>
                <a:lnTo>
                  <a:pt x="17711591" y="0"/>
                </a:lnTo>
                <a:lnTo>
                  <a:pt x="0" y="0"/>
                </a:lnTo>
                <a:lnTo>
                  <a:pt x="0" y="890332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>
            <a:off x="731520" y="5951501"/>
            <a:ext cx="1178639" cy="632179"/>
          </a:xfrm>
          <a:custGeom>
            <a:avLst/>
            <a:gdLst/>
            <a:ahLst/>
            <a:cxnLst/>
            <a:rect l="l" t="t" r="r" b="b"/>
            <a:pathLst>
              <a:path w="1178639" h="632179">
                <a:moveTo>
                  <a:pt x="0" y="0"/>
                </a:moveTo>
                <a:lnTo>
                  <a:pt x="1178639" y="0"/>
                </a:lnTo>
                <a:lnTo>
                  <a:pt x="1178639" y="632179"/>
                </a:lnTo>
                <a:lnTo>
                  <a:pt x="0" y="632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938537" y="922319"/>
            <a:ext cx="360488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b="1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HOE ONTDEKKEN?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8537" y="1895475"/>
            <a:ext cx="4145280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Jeukende beten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 op huid (vaak in rijen of clusters).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Donkere vlekjes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 van uitwerpselen op lakens en meubels.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Bloedvlekjes 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door geplette bedwantsen.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Doorzichtige huidjes door vervellen en </a:t>
            </a: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eierschalen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Muffe geur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 bij ernstige besmetting.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Zichtbare levende </a:t>
            </a: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bedwantsen 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(vooral 's nachts).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111B4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45594" y="-1546667"/>
            <a:ext cx="14017172" cy="9356462"/>
          </a:xfrm>
          <a:custGeom>
            <a:avLst/>
            <a:gdLst/>
            <a:ahLst/>
            <a:cxnLst/>
            <a:rect l="l" t="t" r="r" b="b"/>
            <a:pathLst>
              <a:path w="14017172" h="9356462">
                <a:moveTo>
                  <a:pt x="0" y="0"/>
                </a:moveTo>
                <a:lnTo>
                  <a:pt x="14017172" y="0"/>
                </a:lnTo>
                <a:lnTo>
                  <a:pt x="14017172" y="9356462"/>
                </a:lnTo>
                <a:lnTo>
                  <a:pt x="0" y="9356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-10410987" y="-666121"/>
            <a:ext cx="17711591" cy="8903322"/>
          </a:xfrm>
          <a:custGeom>
            <a:avLst/>
            <a:gdLst/>
            <a:ahLst/>
            <a:cxnLst/>
            <a:rect l="l" t="t" r="r" b="b"/>
            <a:pathLst>
              <a:path w="17711591" h="8903322">
                <a:moveTo>
                  <a:pt x="0" y="0"/>
                </a:moveTo>
                <a:lnTo>
                  <a:pt x="17711591" y="0"/>
                </a:lnTo>
                <a:lnTo>
                  <a:pt x="17711591" y="8903322"/>
                </a:lnTo>
                <a:lnTo>
                  <a:pt x="0" y="8903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>
            <a:off x="731520" y="5951501"/>
            <a:ext cx="1178639" cy="632179"/>
          </a:xfrm>
          <a:custGeom>
            <a:avLst/>
            <a:gdLst/>
            <a:ahLst/>
            <a:cxnLst/>
            <a:rect l="l" t="t" r="r" b="b"/>
            <a:pathLst>
              <a:path w="1178639" h="632179">
                <a:moveTo>
                  <a:pt x="0" y="0"/>
                </a:moveTo>
                <a:lnTo>
                  <a:pt x="1178639" y="0"/>
                </a:lnTo>
                <a:lnTo>
                  <a:pt x="1178639" y="632179"/>
                </a:lnTo>
                <a:lnTo>
                  <a:pt x="0" y="632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731520" y="981696"/>
            <a:ext cx="2918871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b="1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ONZE AANPAK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1520" y="2029505"/>
            <a:ext cx="4385254" cy="347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Aandachtig bij poetsen of herstellen! 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Melden bij twijfel.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Regelmatige extra inspecties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 van slaapruimtes.</a:t>
            </a:r>
          </a:p>
          <a:p>
            <a:pPr marL="647700" lvl="2" indent="-215900" algn="l">
              <a:lnSpc>
                <a:spcPts val="2100"/>
              </a:lnSpc>
              <a:buFont typeface="Arial"/>
              <a:buChar char="⚬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Bij voorkeur na zonsondergang of in een eerder </a:t>
            </a: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verduisterde kamer 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zodat de diertjes actief worden.</a:t>
            </a:r>
          </a:p>
          <a:p>
            <a:pPr marL="647700" lvl="2" indent="-215900" algn="l">
              <a:lnSpc>
                <a:spcPts val="2100"/>
              </a:lnSpc>
              <a:buFont typeface="Arial"/>
              <a:buChar char="⚬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Gebruik  de </a:t>
            </a: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checklist en zaklamp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647700" lvl="2" indent="-215900" algn="l">
              <a:lnSpc>
                <a:spcPts val="2100"/>
              </a:lnSpc>
              <a:buFont typeface="Arial"/>
              <a:buChar char="⚬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Inspectiepunten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: eerst matrassen en bedden, maar ook plinten, stopcontacten en schakelaars + aandacht voor spleten en betonstenen.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5951501"/>
            <a:ext cx="1178639" cy="632179"/>
          </a:xfrm>
          <a:custGeom>
            <a:avLst/>
            <a:gdLst/>
            <a:ahLst/>
            <a:cxnLst/>
            <a:rect l="l" t="t" r="r" b="b"/>
            <a:pathLst>
              <a:path w="1178639" h="632179">
                <a:moveTo>
                  <a:pt x="0" y="0"/>
                </a:moveTo>
                <a:lnTo>
                  <a:pt x="1178639" y="0"/>
                </a:lnTo>
                <a:lnTo>
                  <a:pt x="1178639" y="632179"/>
                </a:lnTo>
                <a:lnTo>
                  <a:pt x="0" y="632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3837252" y="0"/>
            <a:ext cx="13471927" cy="7665867"/>
          </a:xfrm>
          <a:custGeom>
            <a:avLst/>
            <a:gdLst/>
            <a:ahLst/>
            <a:cxnLst/>
            <a:rect l="l" t="t" r="r" b="b"/>
            <a:pathLst>
              <a:path w="13471927" h="7665867">
                <a:moveTo>
                  <a:pt x="0" y="0"/>
                </a:moveTo>
                <a:lnTo>
                  <a:pt x="13471927" y="0"/>
                </a:lnTo>
                <a:lnTo>
                  <a:pt x="13471927" y="7665867"/>
                </a:lnTo>
                <a:lnTo>
                  <a:pt x="0" y="7665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16" b="-8616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731520" y="888142"/>
            <a:ext cx="5526313" cy="55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b="1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BEDWANTSEN! EN NU?</a:t>
            </a:r>
          </a:p>
        </p:txBody>
      </p:sp>
      <p:sp>
        <p:nvSpPr>
          <p:cNvPr id="5" name="Freeform 5"/>
          <p:cNvSpPr/>
          <p:nvPr/>
        </p:nvSpPr>
        <p:spPr>
          <a:xfrm rot="-328583" flipV="1">
            <a:off x="-13687227" y="-985817"/>
            <a:ext cx="20952474" cy="10532460"/>
          </a:xfrm>
          <a:custGeom>
            <a:avLst/>
            <a:gdLst/>
            <a:ahLst/>
            <a:cxnLst/>
            <a:rect l="l" t="t" r="r" b="b"/>
            <a:pathLst>
              <a:path w="20952474" h="10532460">
                <a:moveTo>
                  <a:pt x="0" y="10532460"/>
                </a:moveTo>
                <a:lnTo>
                  <a:pt x="20952474" y="10532460"/>
                </a:lnTo>
                <a:lnTo>
                  <a:pt x="20952474" y="0"/>
                </a:lnTo>
                <a:lnTo>
                  <a:pt x="0" y="0"/>
                </a:lnTo>
                <a:lnTo>
                  <a:pt x="0" y="1053246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731520" y="683895"/>
            <a:ext cx="4145280" cy="347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Bij vermoeden van bedwantsen: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Voorkom mogelijk verspreiding (zie verder);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Meld bij de verantwoordelijke;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Eventueel bijkomende controle door bestrijdingsfirma (eventueel inspectie met speciaal getrainde hond).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111B4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Bij bevestigde besmetting: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Meld bij de verantwoordelijke;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Voorkom verspreiding (zie verder);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Behandelplan (insecticide, stoom, hitte) met bestrijdingsfirma.</a:t>
            </a:r>
          </a:p>
        </p:txBody>
      </p:sp>
      <p:sp>
        <p:nvSpPr>
          <p:cNvPr id="7" name="Freeform 7"/>
          <p:cNvSpPr/>
          <p:nvPr/>
        </p:nvSpPr>
        <p:spPr>
          <a:xfrm>
            <a:off x="883920" y="6103901"/>
            <a:ext cx="1178639" cy="632179"/>
          </a:xfrm>
          <a:custGeom>
            <a:avLst/>
            <a:gdLst/>
            <a:ahLst/>
            <a:cxnLst/>
            <a:rect l="l" t="t" r="r" b="b"/>
            <a:pathLst>
              <a:path w="1178639" h="632179">
                <a:moveTo>
                  <a:pt x="0" y="0"/>
                </a:moveTo>
                <a:lnTo>
                  <a:pt x="1178639" y="0"/>
                </a:lnTo>
                <a:lnTo>
                  <a:pt x="1178639" y="632179"/>
                </a:lnTo>
                <a:lnTo>
                  <a:pt x="0" y="632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775653" cy="7507146"/>
          </a:xfrm>
          <a:custGeom>
            <a:avLst/>
            <a:gdLst/>
            <a:ahLst/>
            <a:cxnLst/>
            <a:rect l="l" t="t" r="r" b="b"/>
            <a:pathLst>
              <a:path w="12775653" h="7507146">
                <a:moveTo>
                  <a:pt x="0" y="0"/>
                </a:moveTo>
                <a:lnTo>
                  <a:pt x="12775653" y="0"/>
                </a:lnTo>
                <a:lnTo>
                  <a:pt x="12775653" y="7507146"/>
                </a:lnTo>
                <a:lnTo>
                  <a:pt x="0" y="7507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flipV="1">
            <a:off x="-10049985" y="-794061"/>
            <a:ext cx="17711591" cy="8903322"/>
          </a:xfrm>
          <a:custGeom>
            <a:avLst/>
            <a:gdLst/>
            <a:ahLst/>
            <a:cxnLst/>
            <a:rect l="l" t="t" r="r" b="b"/>
            <a:pathLst>
              <a:path w="17711591" h="8903322">
                <a:moveTo>
                  <a:pt x="0" y="8903322"/>
                </a:moveTo>
                <a:lnTo>
                  <a:pt x="17711591" y="8903322"/>
                </a:lnTo>
                <a:lnTo>
                  <a:pt x="17711591" y="0"/>
                </a:lnTo>
                <a:lnTo>
                  <a:pt x="0" y="0"/>
                </a:lnTo>
                <a:lnTo>
                  <a:pt x="0" y="890332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>
            <a:off x="731520" y="5951501"/>
            <a:ext cx="1178639" cy="632179"/>
          </a:xfrm>
          <a:custGeom>
            <a:avLst/>
            <a:gdLst/>
            <a:ahLst/>
            <a:cxnLst/>
            <a:rect l="l" t="t" r="r" b="b"/>
            <a:pathLst>
              <a:path w="1178639" h="632179">
                <a:moveTo>
                  <a:pt x="0" y="0"/>
                </a:moveTo>
                <a:lnTo>
                  <a:pt x="1178639" y="0"/>
                </a:lnTo>
                <a:lnTo>
                  <a:pt x="1178639" y="632179"/>
                </a:lnTo>
                <a:lnTo>
                  <a:pt x="0" y="632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731520" y="901686"/>
            <a:ext cx="5691946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b="1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VERSPREIDING VOORKOMEN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9340" y="1948579"/>
            <a:ext cx="5656306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Verplaats geen meubels of materiaal uit besmette ruimtes.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Bagage uit getroffen ruimtes? In plastic zakken opbergen.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Sluit besmette kamers af.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5951501"/>
            <a:ext cx="1178639" cy="632179"/>
          </a:xfrm>
          <a:custGeom>
            <a:avLst/>
            <a:gdLst/>
            <a:ahLst/>
            <a:cxnLst/>
            <a:rect l="l" t="t" r="r" b="b"/>
            <a:pathLst>
              <a:path w="1178639" h="632179">
                <a:moveTo>
                  <a:pt x="0" y="0"/>
                </a:moveTo>
                <a:lnTo>
                  <a:pt x="1178639" y="0"/>
                </a:lnTo>
                <a:lnTo>
                  <a:pt x="1178639" y="632179"/>
                </a:lnTo>
                <a:lnTo>
                  <a:pt x="0" y="632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731520" y="978225"/>
            <a:ext cx="4221480" cy="536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b="1" dirty="0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EN DE MENSEN?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463040" y="1536390"/>
            <a:ext cx="8290560" cy="5527040"/>
          </a:xfrm>
          <a:custGeom>
            <a:avLst/>
            <a:gdLst/>
            <a:ahLst/>
            <a:cxnLst/>
            <a:rect l="l" t="t" r="r" b="b"/>
            <a:pathLst>
              <a:path w="8290560" h="5527040">
                <a:moveTo>
                  <a:pt x="8290560" y="0"/>
                </a:moveTo>
                <a:lnTo>
                  <a:pt x="0" y="0"/>
                </a:lnTo>
                <a:lnTo>
                  <a:pt x="0" y="5527040"/>
                </a:lnTo>
                <a:lnTo>
                  <a:pt x="8290560" y="5527040"/>
                </a:lnTo>
                <a:lnTo>
                  <a:pt x="829056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731520" y="1963217"/>
            <a:ext cx="4366811" cy="267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Besmette kamers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 niet meer betreden.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Kleren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: bij thuiskomst wassen min. 60 graden en in droogkast op hoge temperatuur. Werkkledij kan ook op de werkplek gewassen en gedroogd worden.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 b="1">
                <a:solidFill>
                  <a:srgbClr val="111B41"/>
                </a:solidFill>
                <a:latin typeface="Poppins Bold"/>
                <a:ea typeface="Poppins Bold"/>
                <a:cs typeface="Poppins Bold"/>
                <a:sym typeface="Poppins Bold"/>
              </a:rPr>
              <a:t>Niet-wasbare items</a:t>
            </a:r>
            <a:r>
              <a:rPr lang="en-US" sz="1500">
                <a:solidFill>
                  <a:srgbClr val="111B41"/>
                </a:solidFill>
                <a:latin typeface="Poppins"/>
                <a:ea typeface="Poppins"/>
                <a:cs typeface="Poppins"/>
                <a:sym typeface="Poppins"/>
              </a:rPr>
              <a:t>: Bv. schoenen, tassen of delicate stoffen, gedurende minimaal 72 uur in een afgesloten plastic zak in de vriezer te plaatsen bij -18°C.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111B4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481</Words>
  <Application>Microsoft Office PowerPoint</Application>
  <PresentationFormat>Aangepast</PresentationFormat>
  <Paragraphs>53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Poppins Medium</vt:lpstr>
      <vt:lpstr>Poppins Ultra-Bold</vt:lpstr>
      <vt:lpstr>Poppins Bold</vt:lpstr>
      <vt:lpstr>Poppins</vt:lpstr>
      <vt:lpstr>Calibri</vt:lpstr>
      <vt:lpstr>Arial</vt:lpstr>
      <vt:lpstr>Poppins Italics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ACTIEPLAN: ‘BEDWANTS’</dc:title>
  <dc:creator>Bert Gilté</dc:creator>
  <cp:lastModifiedBy>Bert Gilté</cp:lastModifiedBy>
  <cp:revision>2</cp:revision>
  <dcterms:created xsi:type="dcterms:W3CDTF">2006-08-16T00:00:00Z</dcterms:created>
  <dcterms:modified xsi:type="dcterms:W3CDTF">2025-02-05T12:02:22Z</dcterms:modified>
  <dc:identifier>DAGUkU_CE-Y</dc:identifier>
</cp:coreProperties>
</file>